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7"/>
  </p:notesMasterIdLst>
  <p:sldIdLst>
    <p:sldId id="256" r:id="rId2"/>
    <p:sldId id="1837" r:id="rId3"/>
    <p:sldId id="1838" r:id="rId4"/>
    <p:sldId id="277" r:id="rId5"/>
    <p:sldId id="1839" r:id="rId6"/>
    <p:sldId id="1590" r:id="rId7"/>
    <p:sldId id="1566" r:id="rId8"/>
    <p:sldId id="1569" r:id="rId9"/>
    <p:sldId id="1592" r:id="rId10"/>
    <p:sldId id="1790" r:id="rId11"/>
    <p:sldId id="1798" r:id="rId12"/>
    <p:sldId id="1802" r:id="rId13"/>
    <p:sldId id="1840" r:id="rId14"/>
    <p:sldId id="1841" r:id="rId15"/>
    <p:sldId id="1842" r:id="rId16"/>
    <p:sldId id="294" r:id="rId17"/>
    <p:sldId id="295" r:id="rId18"/>
    <p:sldId id="296" r:id="rId19"/>
    <p:sldId id="1580" r:id="rId20"/>
    <p:sldId id="1570" r:id="rId21"/>
    <p:sldId id="1571" r:id="rId22"/>
    <p:sldId id="1572" r:id="rId23"/>
    <p:sldId id="1663" r:id="rId24"/>
    <p:sldId id="1667" r:id="rId25"/>
    <p:sldId id="1680" r:id="rId26"/>
    <p:sldId id="1682" r:id="rId27"/>
    <p:sldId id="1684" r:id="rId28"/>
    <p:sldId id="1687" r:id="rId29"/>
    <p:sldId id="1834" r:id="rId30"/>
    <p:sldId id="1835" r:id="rId31"/>
    <p:sldId id="1836" r:id="rId32"/>
    <p:sldId id="1820" r:id="rId33"/>
    <p:sldId id="1821" r:id="rId34"/>
    <p:sldId id="1825" r:id="rId35"/>
    <p:sldId id="1826" r:id="rId36"/>
    <p:sldId id="1827" r:id="rId37"/>
    <p:sldId id="1828" r:id="rId38"/>
    <p:sldId id="1829" r:id="rId39"/>
    <p:sldId id="1843" r:id="rId40"/>
    <p:sldId id="1832" r:id="rId41"/>
    <p:sldId id="1844" r:id="rId42"/>
    <p:sldId id="292" r:id="rId43"/>
    <p:sldId id="1845" r:id="rId44"/>
    <p:sldId id="1846" r:id="rId45"/>
    <p:sldId id="293" r:id="rId46"/>
    <p:sldId id="1847" r:id="rId47"/>
    <p:sldId id="1848" r:id="rId48"/>
    <p:sldId id="1849" r:id="rId49"/>
    <p:sldId id="1850" r:id="rId50"/>
    <p:sldId id="297" r:id="rId51"/>
    <p:sldId id="298" r:id="rId52"/>
    <p:sldId id="299" r:id="rId53"/>
    <p:sldId id="300" r:id="rId54"/>
    <p:sldId id="301" r:id="rId55"/>
    <p:sldId id="302" r:id="rId56"/>
    <p:sldId id="303" r:id="rId57"/>
    <p:sldId id="304" r:id="rId58"/>
    <p:sldId id="305" r:id="rId59"/>
    <p:sldId id="1866"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Lst>
  <p:sldSz cx="10080625" cy="7559675"/>
  <p:notesSz cx="7772400" cy="100584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9"/>
    <p:restoredTop sz="94559"/>
  </p:normalViewPr>
  <p:slideViewPr>
    <p:cSldViewPr snapToGrid="0" snapToObjects="1">
      <p:cViewPr varScale="1">
        <p:scale>
          <a:sx n="124" d="100"/>
          <a:sy n="124" d="100"/>
        </p:scale>
        <p:origin x="1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7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78"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7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8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8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1490918-5261-4F70-8F4D-25A6EC52622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A9AFF-0CCE-4DD3-A410-5DC13B90F5F4}" type="slidenum">
              <a:rPr lang="en-US"/>
              <a:pPr/>
              <a:t>32</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53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186B3-75FB-4CA8-A0E9-41AAE84E7D02}" type="slidenum">
              <a:rPr lang="en-US"/>
              <a:pPr/>
              <a:t>33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52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42ACB-6D3A-41BB-B5B8-C980144C84E1}" type="slidenum">
              <a:rPr lang="en-US"/>
              <a:pPr/>
              <a:t>34</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823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9DD76-A61B-400A-AF50-2064873038A5}" type="slidenum">
              <a:rPr lang="en-US"/>
              <a:pPr/>
              <a:t>36</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6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9FF08-9848-4C1E-B95F-2B3C79867F4F}" type="slidenum">
              <a:rPr lang="en-US"/>
              <a:pPr/>
              <a:t>37</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421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38</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477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39</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25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9F8AF-BC8F-4BC6-A473-F5F49148FEC1}" type="slidenum">
              <a:rPr lang="en-US"/>
              <a:pPr/>
              <a:t>40</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882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504000" y="176904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5040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5712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63804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5040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5712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63804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504000" y="1769040"/>
            <a:ext cx="907128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504000" y="1769040"/>
            <a:ext cx="907128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128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9" name="PlaceHolder 2"/>
          <p:cNvSpPr>
            <a:spLocks noGrp="1"/>
          </p:cNvSpPr>
          <p:nvPr>
            <p:ph type="body"/>
          </p:nvPr>
        </p:nvSpPr>
        <p:spPr>
          <a:xfrm>
            <a:off x="504000" y="1769040"/>
            <a:ext cx="9071280" cy="4384080"/>
          </a:xfrm>
          <a:prstGeom prst="rect">
            <a:avLst/>
          </a:prstGeom>
        </p:spPr>
        <p:txBody>
          <a:bodyPr lIns="0" tIns="0" rIns="0" bIns="0">
            <a:no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2" Type="http://schemas.openxmlformats.org/officeDocument/2006/relationships/hyperlink" Target="https://emojipedia.org/see-no-evil-monke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800" spc="-1" dirty="0">
                <a:solidFill>
                  <a:srgbClr val="000000"/>
                </a:solidFill>
                <a:uFill>
                  <a:solidFill>
                    <a:srgbClr val="FFFFFF"/>
                  </a:solidFill>
                </a:uFill>
              </a:rPr>
              <a:t>Basic Concepts.</a:t>
            </a:r>
          </a:p>
          <a:p>
            <a:pPr algn="ctr"/>
            <a:r>
              <a:rPr lang="en-US" sz="4800" spc="-1" dirty="0">
                <a:solidFill>
                  <a:srgbClr val="000000"/>
                </a:solidFill>
                <a:uFill>
                  <a:solidFill>
                    <a:srgbClr val="FFFFFF"/>
                  </a:solidFill>
                </a:uFill>
              </a:rPr>
              <a:t>Naïve Bayes.</a:t>
            </a:r>
          </a:p>
          <a:p>
            <a:pPr algn="ctr"/>
            <a:r>
              <a:rPr lang="en-US" sz="4800" b="0" strike="noStrike" spc="-1" dirty="0">
                <a:solidFill>
                  <a:srgbClr val="000000"/>
                </a:solidFill>
                <a:uFill>
                  <a:solidFill>
                    <a:srgbClr val="FFFFFF"/>
                  </a:solidFill>
                </a:uFill>
                <a:latin typeface="Arial"/>
              </a:rPr>
              <a:t>Performance Metrics.</a:t>
            </a:r>
          </a:p>
        </p:txBody>
      </p:sp>
      <p:sp>
        <p:nvSpPr>
          <p:cNvPr id="4" name="TextShape 2">
            <a:extLst>
              <a:ext uri="{FF2B5EF4-FFF2-40B4-BE49-F238E27FC236}">
                <a16:creationId xmlns:a16="http://schemas.microsoft.com/office/drawing/2014/main" id="{86B6F6E9-3EC9-3340-8203-7E092EF7EE45}"/>
              </a:ext>
            </a:extLst>
          </p:cNvPr>
          <p:cNvSpPr txBox="1"/>
          <p:nvPr/>
        </p:nvSpPr>
        <p:spPr>
          <a:xfrm>
            <a:off x="504360" y="3543120"/>
            <a:ext cx="9071640" cy="3259462"/>
          </a:xfrm>
          <a:prstGeom prst="rect">
            <a:avLst/>
          </a:prstGeom>
          <a:noFill/>
          <a:ln>
            <a:noFill/>
          </a:ln>
        </p:spPr>
        <p:txBody>
          <a:bodyPr lIns="0" tIns="0" rIns="0" bIns="0" anchor="ctr"/>
          <a:lstStyle/>
          <a:p>
            <a:pPr algn="ctr">
              <a:spcBef>
                <a:spcPts val="799"/>
              </a:spcBef>
            </a:pPr>
            <a:r>
              <a:rPr lang="en-US" sz="3200" b="0" strike="noStrike" spc="-1" dirty="0">
                <a:solidFill>
                  <a:srgbClr val="000000"/>
                </a:solidFill>
                <a:uFill>
                  <a:solidFill>
                    <a:srgbClr val="FFFFFF"/>
                  </a:solidFill>
                </a:uFill>
                <a:latin typeface="Arial"/>
              </a:rPr>
              <a:t>Radu Ionescu, Prof. PhD.</a:t>
            </a:r>
          </a:p>
          <a:p>
            <a:pPr algn="ctr">
              <a:spcBef>
                <a:spcPts val="799"/>
              </a:spcBef>
            </a:pPr>
            <a:r>
              <a:rPr lang="en-US" sz="3200" b="0" strike="noStrike" spc="-1" dirty="0">
                <a:solidFill>
                  <a:srgbClr val="000000"/>
                </a:solidFill>
                <a:uFill>
                  <a:solidFill>
                    <a:srgbClr val="FFFFFF"/>
                  </a:solidFill>
                </a:uFill>
                <a:latin typeface="Arial"/>
              </a:rPr>
              <a:t>raducu.ionescu@gmail.com</a:t>
            </a:r>
          </a:p>
          <a:p>
            <a:pPr algn="ctr">
              <a:spcBef>
                <a:spcPts val="799"/>
              </a:spcBef>
            </a:pPr>
            <a:endParaRPr lang="en-US" sz="3200" b="0" strike="noStrike" spc="-1" dirty="0">
              <a:solidFill>
                <a:srgbClr val="000000"/>
              </a:solidFill>
              <a:uFill>
                <a:solidFill>
                  <a:srgbClr val="FFFFFF"/>
                </a:solidFill>
              </a:uFill>
              <a:latin typeface="Arial"/>
            </a:endParaRPr>
          </a:p>
          <a:p>
            <a:pPr algn="ctr">
              <a:spcBef>
                <a:spcPts val="799"/>
              </a:spcBef>
            </a:pPr>
            <a:r>
              <a:rPr lang="en-US" sz="32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3200" b="0" strike="noStrike" spc="-1" dirty="0">
                <a:solidFill>
                  <a:srgbClr val="000000"/>
                </a:solidFill>
                <a:uFill>
                  <a:solidFill>
                    <a:srgbClr val="FFFFFF"/>
                  </a:solidFill>
                </a:uFill>
                <a:latin typeface="Arial"/>
              </a:rPr>
              <a:t>University of Bucharest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494545"/>
              </a:xfrm>
            </p:spPr>
            <p:txBody>
              <a:bodyPr/>
              <a:lstStyle/>
              <a:p>
                <a:pPr marL="457200" indent="-457200">
                  <a:buFont typeface="Arial" panose="020B0604020202020204" pitchFamily="34" charset="0"/>
                  <a:buChar char="•"/>
                </a:pPr>
                <a:r>
                  <a:rPr lang="en-US" sz="2800" dirty="0"/>
                  <a:t>Generalization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el-GR" sz="2800" i="1">
                          <a:latin typeface="Cambria Math" panose="02040503050406030204" pitchFamily="18" charset="0"/>
                          <a:ea typeface="Cambria Math" panose="02040503050406030204" pitchFamily="18" charset="0"/>
                        </a:rPr>
                        <m:t>ℇ</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h</m:t>
                          </m:r>
                        </m:e>
                      </m:d>
                      <m:r>
                        <a:rPr lang="ro-RO" sz="2800" b="0" i="1" smtClean="0">
                          <a:latin typeface="Cambria Math" panose="02040503050406030204" pitchFamily="18" charset="0"/>
                        </a:rPr>
                        <m:t>=</m:t>
                      </m:r>
                      <m:nary>
                        <m:naryPr>
                          <m:ctrlPr>
                            <a:rPr lang="ro-RO" sz="2800" b="0" i="1" smtClean="0">
                              <a:latin typeface="Cambria Math" panose="02040503050406030204" pitchFamily="18" charset="0"/>
                            </a:rPr>
                          </m:ctrlPr>
                        </m:naryPr>
                        <m:sub>
                          <m:r>
                            <m:rPr>
                              <m:brk m:alnAt="23"/>
                            </m:rPr>
                            <a:rPr lang="ro-RO" sz="2800" b="0" i="1" smtClean="0">
                              <a:latin typeface="Cambria Math" panose="02040503050406030204" pitchFamily="18" charset="0"/>
                            </a:rPr>
                            <m:t>𝑋</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sub>
                        <m:sup/>
                        <m:e>
                          <m:r>
                            <a:rPr lang="ro-RO" sz="2800" b="0" i="1" smtClean="0">
                              <a:latin typeface="Cambria Math" panose="02040503050406030204" pitchFamily="18" charset="0"/>
                              <a:ea typeface="Cambria Math" panose="02040503050406030204" pitchFamily="18" charset="0"/>
                            </a:rPr>
                            <m:t>𝑉</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h</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𝑥</m:t>
                                  </m:r>
                                </m:e>
                              </m:d>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e>
                          </m:d>
                          <m:r>
                            <a:rPr lang="ro-RO" sz="2800" b="0" i="1" smtClean="0">
                              <a:latin typeface="Cambria Math" panose="02040503050406030204" pitchFamily="18" charset="0"/>
                              <a:ea typeface="Cambria Math" panose="02040503050406030204" pitchFamily="18" charset="0"/>
                            </a:rPr>
                            <m:t>𝜌</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𝑥</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𝑑𝑥𝑑𝑦</m:t>
                          </m:r>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The joint probability </a:t>
                </a:r>
                <a14:m>
                  <m:oMath xmlns:m="http://schemas.openxmlformats.org/officeDocument/2006/math">
                    <m:r>
                      <a:rPr lang="ro-RO" sz="2800" i="1">
                        <a:latin typeface="Cambria Math" panose="02040503050406030204" pitchFamily="18" charset="0"/>
                        <a:ea typeface="Cambria Math" panose="02040503050406030204" pitchFamily="18" charset="0"/>
                      </a:rPr>
                      <m:t>𝜌</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𝑥</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𝑦</m:t>
                    </m:r>
                    <m:r>
                      <a:rPr lang="ro-RO" sz="2800" i="1">
                        <a:latin typeface="Cambria Math" panose="02040503050406030204" pitchFamily="18" charset="0"/>
                        <a:ea typeface="Cambria Math" panose="02040503050406030204" pitchFamily="18" charset="0"/>
                      </a:rPr>
                      <m:t>) </m:t>
                    </m:r>
                  </m:oMath>
                </a14:m>
                <a:r>
                  <a:rPr lang="en-US" sz="2800" dirty="0"/>
                  <a:t>is usually unknown</a:t>
                </a:r>
              </a:p>
              <a:p>
                <a:pPr marL="457200" indent="-457200">
                  <a:buFont typeface="Arial" panose="020B0604020202020204" pitchFamily="34" charset="0"/>
                  <a:buChar char="•"/>
                </a:pPr>
                <a:r>
                  <a:rPr lang="en-US" sz="2800" dirty="0"/>
                  <a:t>Hence, we compute the empirical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𝐸</m:t>
                      </m:r>
                      <m:d>
                        <m:dPr>
                          <m:ctrlPr>
                            <a:rPr lang="ro-RO" sz="2800" i="1">
                              <a:latin typeface="Cambria Math" panose="02040503050406030204" pitchFamily="18" charset="0"/>
                            </a:rPr>
                          </m:ctrlPr>
                        </m:dPr>
                        <m:e>
                          <m:r>
                            <a:rPr lang="ro-RO" sz="2800" i="1">
                              <a:latin typeface="Cambria Math" panose="02040503050406030204" pitchFamily="18" charset="0"/>
                            </a:rPr>
                            <m:t>h</m:t>
                          </m:r>
                        </m:e>
                      </m:d>
                      <m:r>
                        <a:rPr lang="ro-RO" sz="2800" i="1">
                          <a:latin typeface="Cambria Math" panose="02040503050406030204" pitchFamily="18" charset="0"/>
                        </a:rPr>
                        <m:t>=</m:t>
                      </m:r>
                      <m:f>
                        <m:fPr>
                          <m:ctrlPr>
                            <a:rPr lang="ro-RO" sz="2800" i="1" smtClean="0">
                              <a:latin typeface="Cambria Math" panose="02040503050406030204" pitchFamily="18" charset="0"/>
                            </a:rPr>
                          </m:ctrlPr>
                        </m:fPr>
                        <m:num>
                          <m:r>
                            <a:rPr lang="ro-RO" sz="2800" b="0" i="1" smtClean="0">
                              <a:latin typeface="Cambria Math" panose="02040503050406030204" pitchFamily="18" charset="0"/>
                            </a:rPr>
                            <m:t>1</m:t>
                          </m:r>
                        </m:num>
                        <m:den>
                          <m:r>
                            <a:rPr lang="ro-RO" sz="2800" b="0" i="1" smtClean="0">
                              <a:latin typeface="Cambria Math" panose="02040503050406030204" pitchFamily="18" charset="0"/>
                            </a:rPr>
                            <m:t>𝑛</m:t>
                          </m:r>
                        </m:den>
                      </m:f>
                      <m:nary>
                        <m:naryPr>
                          <m:chr m:val="∑"/>
                          <m:ctrlPr>
                            <a:rPr lang="ro-RO" sz="2800" i="1" smtClean="0">
                              <a:latin typeface="Cambria Math" panose="02040503050406030204" pitchFamily="18" charset="0"/>
                            </a:rPr>
                          </m:ctrlPr>
                        </m:naryPr>
                        <m:sub>
                          <m:r>
                            <m:rPr>
                              <m:brk m:alnAt="23"/>
                            </m:rPr>
                            <a:rPr lang="ro-RO" sz="2800" b="0" i="1" smtClean="0">
                              <a:latin typeface="Cambria Math" panose="02040503050406030204" pitchFamily="18" charset="0"/>
                            </a:rPr>
                            <m:t>𝑖</m:t>
                          </m:r>
                          <m:r>
                            <a:rPr lang="ro-RO" sz="2800" b="0" i="1" smtClean="0">
                              <a:latin typeface="Cambria Math" panose="02040503050406030204" pitchFamily="18" charset="0"/>
                            </a:rPr>
                            <m:t>=1</m:t>
                          </m:r>
                        </m:sub>
                        <m:sup>
                          <m:r>
                            <a:rPr lang="ro-RO" sz="2800" b="0" i="1" smtClean="0">
                              <a:latin typeface="Cambria Math" panose="02040503050406030204" pitchFamily="18" charset="0"/>
                            </a:rPr>
                            <m:t>𝑛</m:t>
                          </m:r>
                        </m:sup>
                        <m:e>
                          <m:r>
                            <a:rPr lang="ro-RO" sz="2800" b="0" i="1" smtClean="0">
                              <a:latin typeface="Cambria Math" panose="02040503050406030204" pitchFamily="18" charset="0"/>
                            </a:rPr>
                            <m:t>𝑉</m:t>
                          </m:r>
                          <m:d>
                            <m:dPr>
                              <m:ctrlPr>
                                <a:rPr lang="ro-RO" sz="2800" i="1">
                                  <a:latin typeface="Cambria Math" panose="02040503050406030204" pitchFamily="18" charset="0"/>
                                  <a:ea typeface="Cambria Math" panose="02040503050406030204" pitchFamily="18" charset="0"/>
                                </a:rPr>
                              </m:ctrlPr>
                            </m:dPr>
                            <m:e>
                              <m:r>
                                <a:rPr lang="ro-RO" sz="2800" i="1">
                                  <a:latin typeface="Cambria Math" panose="02040503050406030204" pitchFamily="18" charset="0"/>
                                  <a:ea typeface="Cambria Math" panose="02040503050406030204" pitchFamily="18" charset="0"/>
                                </a:rPr>
                                <m:t>h</m:t>
                              </m:r>
                              <m:d>
                                <m:dPr>
                                  <m:ctrlPr>
                                    <a:rPr lang="ro-RO" sz="2800" i="1">
                                      <a:latin typeface="Cambria Math" panose="02040503050406030204" pitchFamily="18" charset="0"/>
                                      <a:ea typeface="Cambria Math" panose="02040503050406030204" pitchFamily="18" charset="0"/>
                                    </a:rPr>
                                  </m:ctrlPr>
                                </m:dPr>
                                <m:e>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𝑥</m:t>
                                      </m:r>
                                    </m:e>
                                    <m:sub>
                                      <m:r>
                                        <a:rPr lang="ro-RO" sz="2800" b="0" i="1" smtClean="0">
                                          <a:latin typeface="Cambria Math" panose="02040503050406030204" pitchFamily="18" charset="0"/>
                                          <a:ea typeface="Cambria Math" panose="02040503050406030204" pitchFamily="18" charset="0"/>
                                        </a:rPr>
                                        <m:t>𝑖</m:t>
                                      </m:r>
                                    </m:sub>
                                  </m:sSub>
                                </m:e>
                              </m:d>
                              <m:r>
                                <a:rPr lang="ro-RO" sz="2800" i="1">
                                  <a:latin typeface="Cambria Math" panose="02040503050406030204" pitchFamily="18" charset="0"/>
                                  <a:ea typeface="Cambria Math" panose="02040503050406030204" pitchFamily="18" charset="0"/>
                                </a:rPr>
                                <m:t>,</m:t>
                              </m:r>
                              <m:r>
                                <a:rPr lang="ro-RO" sz="2800" i="1" smtClean="0">
                                  <a:latin typeface="Cambria Math" panose="02040503050406030204" pitchFamily="18" charset="0"/>
                                  <a:ea typeface="Cambria Math" panose="02040503050406030204" pitchFamily="18" charset="0"/>
                                </a:rPr>
                                <m:t> </m:t>
                              </m:r>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𝑦</m:t>
                                  </m:r>
                                </m:e>
                                <m:sub>
                                  <m:r>
                                    <a:rPr lang="ro-RO" sz="2800" b="0" i="1" smtClean="0">
                                      <a:latin typeface="Cambria Math" panose="02040503050406030204" pitchFamily="18" charset="0"/>
                                      <a:ea typeface="Cambria Math" panose="02040503050406030204" pitchFamily="18" charset="0"/>
                                    </a:rPr>
                                    <m:t>𝑖</m:t>
                                  </m:r>
                                </m:sub>
                              </m:sSub>
                            </m:e>
                          </m:d>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Do we estimate the empirical error on the training set or on the test set?</a:t>
                </a:r>
              </a:p>
              <a:p>
                <a:pPr marL="457200" indent="-457200">
                  <a:buFont typeface="Wingdings" pitchFamily="2" charset="2"/>
                  <a:buChar char="Ø"/>
                </a:pPr>
                <a:r>
                  <a:rPr lang="en-US" sz="2800" dirty="0">
                    <a:solidFill>
                      <a:srgbClr val="FF0000"/>
                    </a:solidFill>
                  </a:rPr>
                  <a:t>Reporting training error (instead of test) is CHEATING!</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494545"/>
              </a:xfrm>
              <a:blipFill>
                <a:blip r:embed="rId2"/>
                <a:stretch>
                  <a:fillRect l="-2098" t="-16359" r="-1958" b="-8986"/>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Errors</a:t>
            </a:r>
          </a:p>
        </p:txBody>
      </p:sp>
    </p:spTree>
    <p:extLst>
      <p:ext uri="{BB962C8B-B14F-4D97-AF65-F5344CB8AC3E}">
        <p14:creationId xmlns:p14="http://schemas.microsoft.com/office/powerpoint/2010/main" val="16397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Error Decomposition</a:t>
            </a:r>
          </a:p>
        </p:txBody>
      </p:sp>
      <p:grpSp>
        <p:nvGrpSpPr>
          <p:cNvPr id="8" name="Group 7"/>
          <p:cNvGrpSpPr/>
          <p:nvPr/>
        </p:nvGrpSpPr>
        <p:grpSpPr>
          <a:xfrm>
            <a:off x="6634511" y="1740539"/>
            <a:ext cx="1185843" cy="397673"/>
            <a:chOff x="6096000" y="1371600"/>
            <a:chExt cx="1075776" cy="360762"/>
          </a:xfrm>
        </p:grpSpPr>
        <p:sp>
          <p:nvSpPr>
            <p:cNvPr id="15" name="Oval 14"/>
            <p:cNvSpPr>
              <a:spLocks noChangeAspect="1"/>
            </p:cNvSpPr>
            <p:nvPr/>
          </p:nvSpPr>
          <p:spPr bwMode="auto">
            <a:xfrm>
              <a:off x="6096000" y="1502955"/>
              <a:ext cx="137160" cy="1371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16" name="TextBox 15"/>
            <p:cNvSpPr txBox="1"/>
            <p:nvPr/>
          </p:nvSpPr>
          <p:spPr>
            <a:xfrm>
              <a:off x="6300410" y="1371600"/>
              <a:ext cx="871366" cy="360762"/>
            </a:xfrm>
            <a:prstGeom prst="rect">
              <a:avLst/>
            </a:prstGeom>
            <a:noFill/>
          </p:spPr>
          <p:txBody>
            <a:bodyPr wrap="none" rtlCol="0">
              <a:spAutoFit/>
            </a:bodyPr>
            <a:lstStyle/>
            <a:p>
              <a:r>
                <a:rPr lang="en-US" sz="1984" dirty="0">
                  <a:solidFill>
                    <a:srgbClr val="FF0000"/>
                  </a:solidFill>
                </a:rPr>
                <a:t>Reality</a:t>
              </a:r>
            </a:p>
          </p:txBody>
        </p:sp>
      </p:grpSp>
      <p:grpSp>
        <p:nvGrpSpPr>
          <p:cNvPr id="11" name="Group 10"/>
          <p:cNvGrpSpPr/>
          <p:nvPr/>
        </p:nvGrpSpPr>
        <p:grpSpPr>
          <a:xfrm>
            <a:off x="5098057" y="1971379"/>
            <a:ext cx="1558596" cy="2166022"/>
            <a:chOff x="4702169" y="1581013"/>
            <a:chExt cx="1413930" cy="1964975"/>
          </a:xfrm>
        </p:grpSpPr>
        <p:cxnSp>
          <p:nvCxnSpPr>
            <p:cNvPr id="29" name="Straight Arrow Connector 28"/>
            <p:cNvCxnSpPr>
              <a:stCxn id="27" idx="7"/>
              <a:endCxn id="15" idx="3"/>
            </p:cNvCxnSpPr>
            <p:nvPr/>
          </p:nvCxnSpPr>
          <p:spPr bwMode="auto">
            <a:xfrm flipV="1">
              <a:off x="4702169" y="1620027"/>
              <a:ext cx="1413930" cy="1668191"/>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0" name="TextBox 29"/>
            <p:cNvSpPr txBox="1"/>
            <p:nvPr/>
          </p:nvSpPr>
          <p:spPr>
            <a:xfrm rot="18607861">
              <a:off x="4538228" y="2409936"/>
              <a:ext cx="1964975" cy="307130"/>
            </a:xfrm>
            <a:prstGeom prst="rect">
              <a:avLst/>
            </a:prstGeom>
            <a:noFill/>
          </p:spPr>
          <p:txBody>
            <a:bodyPr wrap="square" rtlCol="0">
              <a:spAutoFit/>
            </a:bodyPr>
            <a:lstStyle/>
            <a:p>
              <a:pPr algn="ctr"/>
              <a:r>
                <a:rPr lang="en-US" sz="1600" dirty="0"/>
                <a:t>Modeling Error</a:t>
              </a:r>
            </a:p>
          </p:txBody>
        </p:sp>
      </p:grpSp>
      <p:grpSp>
        <p:nvGrpSpPr>
          <p:cNvPr id="10" name="Group 9"/>
          <p:cNvGrpSpPr/>
          <p:nvPr/>
        </p:nvGrpSpPr>
        <p:grpSpPr>
          <a:xfrm>
            <a:off x="172021" y="2758656"/>
            <a:ext cx="5879747" cy="4125454"/>
            <a:chOff x="914400" y="1813560"/>
            <a:chExt cx="5334000" cy="3742537"/>
          </a:xfrm>
        </p:grpSpPr>
        <p:sp>
          <p:nvSpPr>
            <p:cNvPr id="25" name="Oval 24"/>
            <p:cNvSpPr/>
            <p:nvPr/>
          </p:nvSpPr>
          <p:spPr bwMode="auto">
            <a:xfrm>
              <a:off x="914400" y="2438400"/>
              <a:ext cx="5334000" cy="304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dirty="0">
                <a:solidFill>
                  <a:schemeClr val="tx1"/>
                </a:solidFill>
                <a:latin typeface="Arial" pitchFamily="-112" charset="0"/>
                <a:ea typeface="ＭＳ Ｐゴシック" pitchFamily="-112" charset="-128"/>
                <a:cs typeface="ＭＳ Ｐゴシック" pitchFamily="-112" charset="-128"/>
              </a:endParaRPr>
            </a:p>
          </p:txBody>
        </p:sp>
        <p:sp>
          <p:nvSpPr>
            <p:cNvPr id="26" name="TextBox 25"/>
            <p:cNvSpPr txBox="1"/>
            <p:nvPr/>
          </p:nvSpPr>
          <p:spPr>
            <a:xfrm>
              <a:off x="2604813" y="5195335"/>
              <a:ext cx="1893680" cy="360762"/>
            </a:xfrm>
            <a:prstGeom prst="rect">
              <a:avLst/>
            </a:prstGeom>
            <a:solidFill>
              <a:schemeClr val="bg1"/>
            </a:solidFill>
          </p:spPr>
          <p:txBody>
            <a:bodyPr wrap="none" rtlCol="0">
              <a:spAutoFit/>
            </a:bodyPr>
            <a:lstStyle/>
            <a:p>
              <a:r>
                <a:rPr lang="en-US" sz="1984" dirty="0"/>
                <a:t>Hypothesis class</a:t>
              </a:r>
            </a:p>
          </p:txBody>
        </p:sp>
        <p:grpSp>
          <p:nvGrpSpPr>
            <p:cNvPr id="23" name="Group 284"/>
            <p:cNvGrpSpPr>
              <a:grpSpLocks noChangeAspect="1"/>
            </p:cNvGrpSpPr>
            <p:nvPr/>
          </p:nvGrpSpPr>
          <p:grpSpPr>
            <a:xfrm>
              <a:off x="1587687" y="1813560"/>
              <a:ext cx="1993713" cy="1463040"/>
              <a:chOff x="4435603" y="1066800"/>
              <a:chExt cx="2742310" cy="2012381"/>
            </a:xfrm>
          </p:grpSpPr>
          <p:pic>
            <p:nvPicPr>
              <p:cNvPr id="24" name="Picture 23"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603" y="1112945"/>
                <a:ext cx="2742310" cy="1966236"/>
              </a:xfrm>
              <a:prstGeom prst="rect">
                <a:avLst/>
              </a:prstGeom>
              <a:scene3d>
                <a:camera prst="orthographicFront">
                  <a:rot lat="954000" lon="18034448" rev="17280000"/>
                </a:camera>
                <a:lightRig rig="threePt" dir="t"/>
              </a:scene3d>
            </p:spPr>
          </p:pic>
          <p:cxnSp>
            <p:nvCxnSpPr>
              <p:cNvPr id="28" name="Straight Connector 27"/>
              <p:cNvCxnSpPr>
                <a:stCxn id="50" idx="5"/>
                <a:endCxn id="42" idx="1"/>
              </p:cNvCxnSpPr>
              <p:nvPr/>
            </p:nvCxnSpPr>
            <p:spPr>
              <a:xfrm>
                <a:off x="5789361" y="1577550"/>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52" idx="5"/>
                <a:endCxn id="41" idx="1"/>
              </p:cNvCxnSpPr>
              <p:nvPr/>
            </p:nvCxnSpPr>
            <p:spPr>
              <a:xfrm>
                <a:off x="4994207" y="1824117"/>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51" idx="5"/>
                <a:endCxn id="37" idx="1"/>
              </p:cNvCxnSpPr>
              <p:nvPr/>
            </p:nvCxnSpPr>
            <p:spPr>
              <a:xfrm>
                <a:off x="5391782" y="1700833"/>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53" idx="5"/>
                <a:endCxn id="45" idx="1"/>
              </p:cNvCxnSpPr>
              <p:nvPr/>
            </p:nvCxnSpPr>
            <p:spPr>
              <a:xfrm>
                <a:off x="4596635" y="1947406"/>
                <a:ext cx="741245"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5441836" y="2411842"/>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109572" y="247229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1" name="Oval 40"/>
              <p:cNvSpPr>
                <a:spLocks noChangeAspect="1"/>
              </p:cNvSpPr>
              <p:nvPr/>
            </p:nvSpPr>
            <p:spPr>
              <a:xfrm>
                <a:off x="5711995" y="259556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2" name="Oval 41"/>
              <p:cNvSpPr>
                <a:spLocks noChangeAspect="1"/>
              </p:cNvSpPr>
              <p:nvPr/>
            </p:nvSpPr>
            <p:spPr>
              <a:xfrm>
                <a:off x="6507147" y="2349009"/>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5" name="Oval 44"/>
              <p:cNvSpPr>
                <a:spLocks noChangeAspect="1"/>
              </p:cNvSpPr>
              <p:nvPr/>
            </p:nvSpPr>
            <p:spPr>
              <a:xfrm>
                <a:off x="5314416" y="2718851"/>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46" name="Straight Connector 45"/>
              <p:cNvCxnSpPr/>
              <p:nvPr/>
            </p:nvCxnSpPr>
            <p:spPr>
              <a:xfrm flipH="1">
                <a:off x="5216458" y="2199636"/>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4994211" y="197467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795420" y="174436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542728" y="1529353"/>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p:cNvSpPr>
                <a:spLocks noChangeAspect="1"/>
              </p:cNvSpPr>
              <p:nvPr/>
            </p:nvSpPr>
            <p:spPr>
              <a:xfrm>
                <a:off x="5652615" y="14473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1" name="Oval 50"/>
              <p:cNvSpPr>
                <a:spLocks noChangeAspect="1"/>
              </p:cNvSpPr>
              <p:nvPr/>
            </p:nvSpPr>
            <p:spPr>
              <a:xfrm>
                <a:off x="5255038" y="157064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2" name="Oval 51"/>
              <p:cNvSpPr>
                <a:spLocks noChangeAspect="1"/>
              </p:cNvSpPr>
              <p:nvPr/>
            </p:nvSpPr>
            <p:spPr>
              <a:xfrm>
                <a:off x="4857461" y="169392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3" name="Oval 52"/>
              <p:cNvSpPr>
                <a:spLocks noChangeAspect="1"/>
              </p:cNvSpPr>
              <p:nvPr/>
            </p:nvSpPr>
            <p:spPr>
              <a:xfrm>
                <a:off x="4459886" y="181720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4" name="Oval 53"/>
              <p:cNvSpPr>
                <a:spLocks noChangeAspect="1"/>
              </p:cNvSpPr>
              <p:nvPr/>
            </p:nvSpPr>
            <p:spPr>
              <a:xfrm>
                <a:off x="5866250" y="167277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5" name="Oval 54"/>
              <p:cNvSpPr>
                <a:spLocks noChangeAspect="1"/>
              </p:cNvSpPr>
              <p:nvPr/>
            </p:nvSpPr>
            <p:spPr>
              <a:xfrm>
                <a:off x="6079881" y="189818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6" name="Oval 55"/>
              <p:cNvSpPr>
                <a:spLocks noChangeAspect="1"/>
              </p:cNvSpPr>
              <p:nvPr/>
            </p:nvSpPr>
            <p:spPr>
              <a:xfrm>
                <a:off x="5468671" y="179605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7" name="Oval 56"/>
              <p:cNvSpPr>
                <a:spLocks noChangeAspect="1"/>
              </p:cNvSpPr>
              <p:nvPr/>
            </p:nvSpPr>
            <p:spPr>
              <a:xfrm>
                <a:off x="5682305" y="202146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8" name="Oval 57"/>
              <p:cNvSpPr>
                <a:spLocks noChangeAspect="1"/>
              </p:cNvSpPr>
              <p:nvPr/>
            </p:nvSpPr>
            <p:spPr>
              <a:xfrm>
                <a:off x="5071095" y="191933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9" name="Oval 58"/>
              <p:cNvSpPr>
                <a:spLocks noChangeAspect="1"/>
              </p:cNvSpPr>
              <p:nvPr/>
            </p:nvSpPr>
            <p:spPr>
              <a:xfrm>
                <a:off x="5284728" y="2144745"/>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0" name="Oval 59"/>
              <p:cNvSpPr>
                <a:spLocks noChangeAspect="1"/>
              </p:cNvSpPr>
              <p:nvPr/>
            </p:nvSpPr>
            <p:spPr>
              <a:xfrm>
                <a:off x="4673518" y="204262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1" name="Oval 60"/>
              <p:cNvSpPr>
                <a:spLocks noChangeAspect="1"/>
              </p:cNvSpPr>
              <p:nvPr/>
            </p:nvSpPr>
            <p:spPr>
              <a:xfrm>
                <a:off x="4887151" y="226803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2" name="Oval 61"/>
              <p:cNvSpPr>
                <a:spLocks noChangeAspect="1"/>
              </p:cNvSpPr>
              <p:nvPr/>
            </p:nvSpPr>
            <p:spPr>
              <a:xfrm>
                <a:off x="6293515" y="212359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3" name="Oval 62"/>
              <p:cNvSpPr>
                <a:spLocks noChangeAspect="1"/>
              </p:cNvSpPr>
              <p:nvPr/>
            </p:nvSpPr>
            <p:spPr>
              <a:xfrm>
                <a:off x="5895937" y="224687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4" name="Oval 63"/>
              <p:cNvSpPr>
                <a:spLocks noChangeAspect="1"/>
              </p:cNvSpPr>
              <p:nvPr/>
            </p:nvSpPr>
            <p:spPr>
              <a:xfrm>
                <a:off x="5498359" y="237016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5" name="Oval 64"/>
              <p:cNvSpPr>
                <a:spLocks noChangeAspect="1"/>
              </p:cNvSpPr>
              <p:nvPr/>
            </p:nvSpPr>
            <p:spPr>
              <a:xfrm>
                <a:off x="5100783" y="2493446"/>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66" name="Straight Connector 65"/>
              <p:cNvCxnSpPr>
                <a:stCxn id="76" idx="4"/>
                <a:endCxn id="41" idx="0"/>
              </p:cNvCxnSpPr>
              <p:nvPr/>
            </p:nvCxnSpPr>
            <p:spPr>
              <a:xfrm flipH="1">
                <a:off x="5792101" y="1629598"/>
                <a:ext cx="477679" cy="96596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76" idx="4"/>
                <a:endCxn id="42" idx="0"/>
              </p:cNvCxnSpPr>
              <p:nvPr/>
            </p:nvCxnSpPr>
            <p:spPr>
              <a:xfrm>
                <a:off x="6269780" y="1629598"/>
                <a:ext cx="317473" cy="719411"/>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9" idx="7"/>
                <a:endCxn id="76" idx="4"/>
              </p:cNvCxnSpPr>
              <p:nvPr/>
            </p:nvCxnSpPr>
            <p:spPr>
              <a:xfrm flipV="1">
                <a:off x="5421477" y="1629598"/>
                <a:ext cx="848303" cy="537486"/>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76" idx="4"/>
                <a:endCxn id="62" idx="0"/>
              </p:cNvCxnSpPr>
              <p:nvPr/>
            </p:nvCxnSpPr>
            <p:spPr>
              <a:xfrm>
                <a:off x="6269780" y="1629598"/>
                <a:ext cx="103841" cy="49399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6" idx="0"/>
                <a:endCxn id="74" idx="4"/>
              </p:cNvCxnSpPr>
              <p:nvPr/>
            </p:nvCxnSpPr>
            <p:spPr>
              <a:xfrm flipH="1" flipV="1">
                <a:off x="5394522" y="1219340"/>
                <a:ext cx="154255" cy="57671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2" idx="7"/>
                <a:endCxn id="74" idx="4"/>
              </p:cNvCxnSpPr>
              <p:nvPr/>
            </p:nvCxnSpPr>
            <p:spPr>
              <a:xfrm flipV="1">
                <a:off x="4994210" y="1219340"/>
                <a:ext cx="400312" cy="496923"/>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1" idx="0"/>
                <a:endCxn id="74" idx="4"/>
              </p:cNvCxnSpPr>
              <p:nvPr/>
            </p:nvCxnSpPr>
            <p:spPr>
              <a:xfrm flipV="1">
                <a:off x="4967257" y="1219340"/>
                <a:ext cx="427265" cy="104869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0" idx="1"/>
                <a:endCxn id="74" idx="4"/>
              </p:cNvCxnSpPr>
              <p:nvPr/>
            </p:nvCxnSpPr>
            <p:spPr>
              <a:xfrm flipH="1" flipV="1">
                <a:off x="5394522" y="1219340"/>
                <a:ext cx="281555" cy="25035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a:spLocks noChangeAspect="1"/>
              </p:cNvSpPr>
              <p:nvPr/>
            </p:nvSpPr>
            <p:spPr>
              <a:xfrm>
                <a:off x="5314416" y="106680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75" name="Straight Connector 74"/>
              <p:cNvCxnSpPr/>
              <p:nvPr/>
            </p:nvCxnSpPr>
            <p:spPr>
              <a:xfrm flipH="1" flipV="1">
                <a:off x="5466848" y="1150830"/>
                <a:ext cx="768105" cy="38143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6" name="Oval 75"/>
              <p:cNvSpPr>
                <a:spLocks noChangeAspect="1"/>
              </p:cNvSpPr>
              <p:nvPr/>
            </p:nvSpPr>
            <p:spPr>
              <a:xfrm>
                <a:off x="6189674" y="14770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grpSp>
      </p:grpSp>
      <p:grpSp>
        <p:nvGrpSpPr>
          <p:cNvPr id="7" name="Group 6"/>
          <p:cNvGrpSpPr/>
          <p:nvPr/>
        </p:nvGrpSpPr>
        <p:grpSpPr>
          <a:xfrm>
            <a:off x="6710107" y="2177340"/>
            <a:ext cx="3205195" cy="1007957"/>
            <a:chOff x="6248400" y="1752600"/>
            <a:chExt cx="2907695" cy="914400"/>
          </a:xfrm>
        </p:grpSpPr>
        <p:sp>
          <p:nvSpPr>
            <p:cNvPr id="19" name="Right Arrow 18"/>
            <p:cNvSpPr/>
            <p:nvPr/>
          </p:nvSpPr>
          <p:spPr bwMode="auto">
            <a:xfrm>
              <a:off x="7562850" y="2133600"/>
              <a:ext cx="285750" cy="14287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119" name="Picture 118" descr="fig1_sol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935" y="1752600"/>
              <a:ext cx="1280160" cy="914400"/>
            </a:xfrm>
            <a:prstGeom prst="rect">
              <a:avLst/>
            </a:prstGeom>
          </p:spPr>
        </p:pic>
        <p:grpSp>
          <p:nvGrpSpPr>
            <p:cNvPr id="120" name="Group 213"/>
            <p:cNvGrpSpPr>
              <a:grpSpLocks noChangeAspect="1"/>
            </p:cNvGrpSpPr>
            <p:nvPr/>
          </p:nvGrpSpPr>
          <p:grpSpPr>
            <a:xfrm>
              <a:off x="6248400" y="1752600"/>
              <a:ext cx="1268936" cy="914400"/>
              <a:chOff x="166343" y="662259"/>
              <a:chExt cx="1819656" cy="1371600"/>
            </a:xfrm>
          </p:grpSpPr>
          <p:sp>
            <p:nvSpPr>
              <p:cNvPr id="121" name="Frame 120"/>
              <p:cNvSpPr>
                <a:spLocks/>
              </p:cNvSpPr>
              <p:nvPr/>
            </p:nvSpPr>
            <p:spPr>
              <a:xfrm>
                <a:off x="166343" y="662259"/>
                <a:ext cx="1819656" cy="1371600"/>
              </a:xfrm>
              <a:prstGeom prst="frame">
                <a:avLst>
                  <a:gd name="adj1" fmla="val 7500"/>
                </a:avLst>
              </a:prstGeom>
              <a:solidFill>
                <a:schemeClr val="tx1"/>
              </a:solidFill>
              <a:ln w="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84">
                  <a:solidFill>
                    <a:schemeClr val="tx1"/>
                  </a:solidFill>
                </a:endParaRPr>
              </a:p>
            </p:txBody>
          </p:sp>
          <p:pic>
            <p:nvPicPr>
              <p:cNvPr id="122" name="Picture 121"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68" y="683107"/>
                <a:ext cx="1773206" cy="1329905"/>
              </a:xfrm>
              <a:prstGeom prst="rect">
                <a:avLst/>
              </a:prstGeom>
            </p:spPr>
          </p:pic>
        </p:grpSp>
      </p:grpSp>
      <p:sp>
        <p:nvSpPr>
          <p:cNvPr id="27" name="Oval 26"/>
          <p:cNvSpPr>
            <a:spLocks noChangeAspect="1"/>
          </p:cNvSpPr>
          <p:nvPr/>
        </p:nvSpPr>
        <p:spPr bwMode="auto">
          <a:xfrm>
            <a:off x="4969005" y="3831114"/>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3036298" y="4701227"/>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2" name="Group 11"/>
          <p:cNvGrpSpPr/>
          <p:nvPr/>
        </p:nvGrpSpPr>
        <p:grpSpPr>
          <a:xfrm>
            <a:off x="3187493" y="3906711"/>
            <a:ext cx="1871656" cy="870113"/>
            <a:chOff x="2891155" y="3544079"/>
            <a:chExt cx="1697933" cy="789349"/>
          </a:xfrm>
        </p:grpSpPr>
        <p:cxnSp>
          <p:nvCxnSpPr>
            <p:cNvPr id="32" name="Straight Arrow Connector 31"/>
            <p:cNvCxnSpPr>
              <a:stCxn id="31" idx="6"/>
              <a:endCxn id="27" idx="2"/>
            </p:cNvCxnSpPr>
            <p:nvPr/>
          </p:nvCxnSpPr>
          <p:spPr bwMode="auto">
            <a:xfrm flipV="1">
              <a:off x="2891155" y="3544079"/>
              <a:ext cx="1616158" cy="789349"/>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8" name="TextBox 37"/>
            <p:cNvSpPr txBox="1"/>
            <p:nvPr/>
          </p:nvSpPr>
          <p:spPr>
            <a:xfrm rot="20042717">
              <a:off x="2983269" y="3919374"/>
              <a:ext cx="1605819" cy="307129"/>
            </a:xfrm>
            <a:prstGeom prst="rect">
              <a:avLst/>
            </a:prstGeom>
            <a:noFill/>
          </p:spPr>
          <p:txBody>
            <a:bodyPr wrap="square" rtlCol="0">
              <a:spAutoFit/>
            </a:bodyPr>
            <a:lstStyle/>
            <a:p>
              <a:pPr algn="ctr"/>
              <a:r>
                <a:rPr lang="en-US" sz="1600" dirty="0"/>
                <a:t>Estimation Error</a:t>
              </a:r>
            </a:p>
          </p:txBody>
        </p:sp>
      </p:grpSp>
      <p:sp>
        <p:nvSpPr>
          <p:cNvPr id="39" name="Oval 38"/>
          <p:cNvSpPr>
            <a:spLocks noChangeAspect="1"/>
          </p:cNvSpPr>
          <p:nvPr/>
        </p:nvSpPr>
        <p:spPr bwMode="auto">
          <a:xfrm>
            <a:off x="3737328" y="5283460"/>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3" name="Group 12"/>
          <p:cNvGrpSpPr/>
          <p:nvPr/>
        </p:nvGrpSpPr>
        <p:grpSpPr>
          <a:xfrm>
            <a:off x="2279017" y="4830267"/>
            <a:ext cx="1985780" cy="623565"/>
            <a:chOff x="2144772" y="4381904"/>
            <a:chExt cx="1801464" cy="565686"/>
          </a:xfrm>
        </p:grpSpPr>
        <p:cxnSp>
          <p:nvCxnSpPr>
            <p:cNvPr id="40" name="Straight Arrow Connector 39"/>
            <p:cNvCxnSpPr>
              <a:stCxn id="31" idx="5"/>
              <a:endCxn id="39" idx="1"/>
            </p:cNvCxnSpPr>
            <p:nvPr/>
          </p:nvCxnSpPr>
          <p:spPr bwMode="auto">
            <a:xfrm>
              <a:off x="2948841" y="4381904"/>
              <a:ext cx="538975" cy="431203"/>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3" name="TextBox 42"/>
            <p:cNvSpPr txBox="1"/>
            <p:nvPr/>
          </p:nvSpPr>
          <p:spPr>
            <a:xfrm rot="2379013">
              <a:off x="2144772" y="4640460"/>
              <a:ext cx="1801464" cy="307130"/>
            </a:xfrm>
            <a:prstGeom prst="rect">
              <a:avLst/>
            </a:prstGeom>
            <a:noFill/>
          </p:spPr>
          <p:txBody>
            <a:bodyPr wrap="square" rtlCol="0">
              <a:spAutoFit/>
            </a:bodyPr>
            <a:lstStyle/>
            <a:p>
              <a:pPr algn="ctr"/>
              <a:r>
                <a:rPr lang="en-US" sz="1600" dirty="0"/>
                <a:t>Optimization Error</a:t>
              </a:r>
            </a:p>
          </p:txBody>
        </p:sp>
      </p:grpSp>
    </p:spTree>
    <p:extLst>
      <p:ext uri="{BB962C8B-B14F-4D97-AF65-F5344CB8AC3E}">
        <p14:creationId xmlns:p14="http://schemas.microsoft.com/office/powerpoint/2010/main" val="15054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770927"/>
            <a:ext cx="9071640" cy="4915623"/>
          </a:xfrm>
        </p:spPr>
        <p:txBody>
          <a:bodyPr/>
          <a:lstStyle/>
          <a:p>
            <a:pPr marL="457200" indent="-457200">
              <a:buFont typeface="Arial" panose="020B0604020202020204" pitchFamily="34" charset="0"/>
              <a:buChar char="•"/>
            </a:pPr>
            <a:r>
              <a:rPr lang="en-US" sz="2800" dirty="0"/>
              <a:t>Approximation/Modeling Error</a:t>
            </a:r>
          </a:p>
          <a:p>
            <a:pPr marL="457200" lvl="1" indent="-457200">
              <a:buFont typeface="Wingdings" pitchFamily="2" charset="2"/>
              <a:buChar char="Ø"/>
            </a:pPr>
            <a:r>
              <a:rPr lang="en-US" sz="2400" dirty="0"/>
              <a:t>We approximate the reality with a model (hypothesis class)</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Estimation Error</a:t>
            </a:r>
          </a:p>
          <a:p>
            <a:pPr marL="457200" lvl="1" indent="-457200">
              <a:buFont typeface="Wingdings" pitchFamily="2" charset="2"/>
              <a:buChar char="Ø"/>
            </a:pPr>
            <a:r>
              <a:rPr lang="en-US" sz="2400" dirty="0"/>
              <a:t>We try to learn a model with finite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Optimization Error</a:t>
            </a:r>
          </a:p>
          <a:p>
            <a:pPr marL="457200" lvl="1" indent="-457200">
              <a:buFont typeface="Wingdings" pitchFamily="2" charset="2"/>
              <a:buChar char="Ø"/>
            </a:pPr>
            <a:r>
              <a:rPr lang="en-US" sz="2400" dirty="0"/>
              <a:t>We could/did not optimize to completion</a:t>
            </a:r>
          </a:p>
          <a:p>
            <a:pPr marL="0" indent="0">
              <a:buNone/>
            </a:pPr>
            <a:endParaRPr lang="en-US" dirty="0"/>
          </a:p>
          <a:p>
            <a:pPr marL="457200" indent="-457200">
              <a:buFont typeface="Arial" panose="020B0604020202020204" pitchFamily="34" charset="0"/>
              <a:buChar char="•"/>
            </a:pPr>
            <a:r>
              <a:rPr lang="en-US" sz="2800" dirty="0"/>
              <a:t>Bayes Error (more on this later)</a:t>
            </a:r>
          </a:p>
          <a:p>
            <a:pPr marL="457200" lvl="1" indent="-457200">
              <a:buFont typeface="Wingdings" pitchFamily="2" charset="2"/>
              <a:buChar char="Ø"/>
            </a:pPr>
            <a:r>
              <a:rPr lang="en-US" sz="2400" dirty="0"/>
              <a:t>Reality just sucks!</a:t>
            </a:r>
          </a:p>
        </p:txBody>
      </p:sp>
      <p:sp>
        <p:nvSpPr>
          <p:cNvPr id="2" name="Title 1"/>
          <p:cNvSpPr>
            <a:spLocks noGrp="1"/>
          </p:cNvSpPr>
          <p:nvPr>
            <p:ph type="title"/>
          </p:nvPr>
        </p:nvSpPr>
        <p:spPr/>
        <p:txBody>
          <a:bodyPr/>
          <a:lstStyle/>
          <a:p>
            <a:pPr algn="ctr"/>
            <a:r>
              <a:rPr lang="en-US" dirty="0"/>
              <a:t>Error Decomposition</a:t>
            </a:r>
          </a:p>
        </p:txBody>
      </p:sp>
    </p:spTree>
    <p:extLst>
      <p:ext uri="{BB962C8B-B14F-4D97-AF65-F5344CB8AC3E}">
        <p14:creationId xmlns:p14="http://schemas.microsoft.com/office/powerpoint/2010/main" val="16961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79"/>
            <a:ext cx="9071639" cy="5694875"/>
          </a:xfrm>
        </p:spPr>
        <p:txBody>
          <a:bodyPr/>
          <a:lstStyle/>
          <a:p>
            <a:pPr marL="457200" indent="-457200">
              <a:buFont typeface="Arial" panose="020B0604020202020204" pitchFamily="34" charset="0"/>
              <a:buChar char="•"/>
            </a:pPr>
            <a:r>
              <a:rPr lang="en-US" sz="2400" dirty="0"/>
              <a:t>Bias</a:t>
            </a:r>
          </a:p>
          <a:p>
            <a:pPr marL="457200" lvl="1" indent="-457200">
              <a:buFont typeface="Wingdings" pitchFamily="2" charset="2"/>
              <a:buChar char="Ø"/>
            </a:pPr>
            <a:r>
              <a:rPr lang="en-US" sz="2400" dirty="0"/>
              <a:t>Systematic error that comes from the inability of the model to learn the true relationship between features and labels (underfitting)</a:t>
            </a:r>
          </a:p>
          <a:p>
            <a:pPr marL="457200" lvl="1" indent="-457200">
              <a:buFont typeface="Wingdings" pitchFamily="2" charset="2"/>
              <a:buChar char="Ø"/>
            </a:pPr>
            <a:r>
              <a:rPr lang="en-US" sz="2400" dirty="0"/>
              <a:t>Can be corrected by increasing the model’s complexity</a:t>
            </a:r>
          </a:p>
          <a:p>
            <a:pPr marL="45720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Variance</a:t>
            </a:r>
          </a:p>
          <a:p>
            <a:pPr marL="457200" lvl="1" indent="-457200">
              <a:buFont typeface="Wingdings" pitchFamily="2" charset="2"/>
              <a:buChar char="Ø"/>
            </a:pPr>
            <a:r>
              <a:rPr lang="en-US" sz="2400" dirty="0"/>
              <a:t>Random error that comes from sensitivity to small fluctuations in the data, because the algorithm modeled noise in the training data (overfitting)</a:t>
            </a:r>
          </a:p>
          <a:p>
            <a:pPr marL="457200" lvl="1" indent="-457200">
              <a:buFont typeface="Wingdings" pitchFamily="2" charset="2"/>
              <a:buChar char="Ø"/>
            </a:pPr>
            <a:r>
              <a:rPr lang="en-US" sz="2400" dirty="0"/>
              <a:t>Can be corrected by adding more training samples or by decreasing the model’s complexity</a:t>
            </a:r>
          </a:p>
          <a:p>
            <a:pPr marL="0" indent="0">
              <a:buNone/>
            </a:pPr>
            <a:endParaRPr lang="en-US" sz="2400" dirty="0"/>
          </a:p>
        </p:txBody>
      </p:sp>
      <p:sp>
        <p:nvSpPr>
          <p:cNvPr id="2" name="Title 1"/>
          <p:cNvSpPr>
            <a:spLocks noGrp="1"/>
          </p:cNvSpPr>
          <p:nvPr>
            <p:ph type="title"/>
          </p:nvPr>
        </p:nvSpPr>
        <p:spPr/>
        <p:txBody>
          <a:bodyPr/>
          <a:lstStyle/>
          <a:p>
            <a:pPr algn="ctr"/>
            <a:r>
              <a:rPr lang="en-US" dirty="0"/>
              <a:t>Bias-Variance Trade-off</a:t>
            </a:r>
          </a:p>
        </p:txBody>
      </p:sp>
    </p:spTree>
    <p:extLst>
      <p:ext uri="{BB962C8B-B14F-4D97-AF65-F5344CB8AC3E}">
        <p14:creationId xmlns:p14="http://schemas.microsoft.com/office/powerpoint/2010/main" val="28918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Bias-Variance Trade-off</a:t>
            </a:r>
          </a:p>
        </p:txBody>
      </p:sp>
      <p:pic>
        <p:nvPicPr>
          <p:cNvPr id="9" name="Picture 8" descr="A person standing in front of a building&#10;&#10;Description automatically generated">
            <a:extLst>
              <a:ext uri="{FF2B5EF4-FFF2-40B4-BE49-F238E27FC236}">
                <a16:creationId xmlns:a16="http://schemas.microsoft.com/office/drawing/2014/main" id="{D027A55C-096D-6A47-B72D-A3183AAA1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59" y="1563480"/>
            <a:ext cx="8530121" cy="5653098"/>
          </a:xfrm>
          <a:prstGeom prst="rect">
            <a:avLst/>
          </a:prstGeom>
        </p:spPr>
      </p:pic>
    </p:spTree>
    <p:extLst>
      <p:ext uri="{BB962C8B-B14F-4D97-AF65-F5344CB8AC3E}">
        <p14:creationId xmlns:p14="http://schemas.microsoft.com/office/powerpoint/2010/main" val="41085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0" y="301320"/>
            <a:ext cx="9071640" cy="1262160"/>
          </a:xfrm>
        </p:spPr>
        <p:txBody>
          <a:bodyPr/>
          <a:lstStyle/>
          <a:p>
            <a:pPr algn="ctr"/>
            <a:r>
              <a:rPr lang="en-US" dirty="0"/>
              <a:t>Bias-Variance Trade-off</a:t>
            </a:r>
          </a:p>
        </p:txBody>
      </p:sp>
      <p:pic>
        <p:nvPicPr>
          <p:cNvPr id="4" name="Picture 3" descr="A picture containing bottle&#10;&#10;Description automatically generated">
            <a:extLst>
              <a:ext uri="{FF2B5EF4-FFF2-40B4-BE49-F238E27FC236}">
                <a16:creationId xmlns:a16="http://schemas.microsoft.com/office/drawing/2014/main" id="{B913EF02-CB44-FE45-BB32-7F97C7306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3" y="2098429"/>
            <a:ext cx="1776437" cy="2491835"/>
          </a:xfrm>
          <a:prstGeom prst="rect">
            <a:avLst/>
          </a:prstGeom>
        </p:spPr>
      </p:pic>
      <p:pic>
        <p:nvPicPr>
          <p:cNvPr id="6" name="Picture 5" descr="A picture containing bottle&#10;&#10;Description automatically generated">
            <a:extLst>
              <a:ext uri="{FF2B5EF4-FFF2-40B4-BE49-F238E27FC236}">
                <a16:creationId xmlns:a16="http://schemas.microsoft.com/office/drawing/2014/main" id="{EB67104C-CCC8-3C4B-A683-2689AA156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2" y="2098428"/>
            <a:ext cx="1776437" cy="2491835"/>
          </a:xfrm>
          <a:prstGeom prst="rect">
            <a:avLst/>
          </a:prstGeom>
        </p:spPr>
      </p:pic>
      <p:pic>
        <p:nvPicPr>
          <p:cNvPr id="7" name="Picture 6" descr="A picture containing bottle&#10;&#10;Description automatically generated">
            <a:extLst>
              <a:ext uri="{FF2B5EF4-FFF2-40B4-BE49-F238E27FC236}">
                <a16:creationId xmlns:a16="http://schemas.microsoft.com/office/drawing/2014/main" id="{2AA4AA5D-6115-C344-8F94-BF00663F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2" y="4766520"/>
            <a:ext cx="1776437" cy="2491835"/>
          </a:xfrm>
          <a:prstGeom prst="rect">
            <a:avLst/>
          </a:prstGeom>
        </p:spPr>
      </p:pic>
      <p:pic>
        <p:nvPicPr>
          <p:cNvPr id="8" name="Picture 7" descr="A picture containing bottle&#10;&#10;Description automatically generated">
            <a:extLst>
              <a:ext uri="{FF2B5EF4-FFF2-40B4-BE49-F238E27FC236}">
                <a16:creationId xmlns:a16="http://schemas.microsoft.com/office/drawing/2014/main" id="{CB89891B-42A5-524C-8A28-7AA159DF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1" y="4766520"/>
            <a:ext cx="1776437" cy="2491835"/>
          </a:xfrm>
          <a:prstGeom prst="rect">
            <a:avLst/>
          </a:prstGeom>
        </p:spPr>
      </p:pic>
      <p:sp>
        <p:nvSpPr>
          <p:cNvPr id="5" name="Oval 4">
            <a:extLst>
              <a:ext uri="{FF2B5EF4-FFF2-40B4-BE49-F238E27FC236}">
                <a16:creationId xmlns:a16="http://schemas.microsoft.com/office/drawing/2014/main" id="{C6DD516C-80ED-5E4F-909D-4D3975F6191F}"/>
              </a:ext>
            </a:extLst>
          </p:cNvPr>
          <p:cNvSpPr/>
          <p:nvPr/>
        </p:nvSpPr>
        <p:spPr>
          <a:xfrm>
            <a:off x="3776420" y="30697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a16="http://schemas.microsoft.com/office/drawing/2014/main" id="{951E0777-9ABD-674E-B5E0-CABBCEC7EA80}"/>
              </a:ext>
            </a:extLst>
          </p:cNvPr>
          <p:cNvSpPr/>
          <p:nvPr/>
        </p:nvSpPr>
        <p:spPr>
          <a:xfrm>
            <a:off x="3865320" y="31713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Oval 11">
            <a:extLst>
              <a:ext uri="{FF2B5EF4-FFF2-40B4-BE49-F238E27FC236}">
                <a16:creationId xmlns:a16="http://schemas.microsoft.com/office/drawing/2014/main" id="{74E8AB21-D232-EC4A-8AB3-DCE50B35BBB7}"/>
              </a:ext>
            </a:extLst>
          </p:cNvPr>
          <p:cNvSpPr/>
          <p:nvPr/>
        </p:nvSpPr>
        <p:spPr>
          <a:xfrm>
            <a:off x="3966920" y="33301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3" name="Oval 12">
            <a:extLst>
              <a:ext uri="{FF2B5EF4-FFF2-40B4-BE49-F238E27FC236}">
                <a16:creationId xmlns:a16="http://schemas.microsoft.com/office/drawing/2014/main" id="{0A06CF39-A0CA-2B4F-9FF5-F7D82AD90EEA}"/>
              </a:ext>
            </a:extLst>
          </p:cNvPr>
          <p:cNvSpPr/>
          <p:nvPr/>
        </p:nvSpPr>
        <p:spPr>
          <a:xfrm>
            <a:off x="3725620" y="3260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Oval 13">
            <a:extLst>
              <a:ext uri="{FF2B5EF4-FFF2-40B4-BE49-F238E27FC236}">
                <a16:creationId xmlns:a16="http://schemas.microsoft.com/office/drawing/2014/main" id="{587584BD-5D25-D446-82F2-C56998321863}"/>
              </a:ext>
            </a:extLst>
          </p:cNvPr>
          <p:cNvSpPr/>
          <p:nvPr/>
        </p:nvSpPr>
        <p:spPr>
          <a:xfrm>
            <a:off x="3846270" y="3514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a16="http://schemas.microsoft.com/office/drawing/2014/main" id="{153D7C14-89ED-0C43-A640-57069064EC35}"/>
              </a:ext>
            </a:extLst>
          </p:cNvPr>
          <p:cNvSpPr/>
          <p:nvPr/>
        </p:nvSpPr>
        <p:spPr>
          <a:xfrm>
            <a:off x="3833570" y="33745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Oval 15">
            <a:extLst>
              <a:ext uri="{FF2B5EF4-FFF2-40B4-BE49-F238E27FC236}">
                <a16:creationId xmlns:a16="http://schemas.microsoft.com/office/drawing/2014/main" id="{1CDAAF26-FDEC-6E4E-9B93-3D772CAFAEAE}"/>
              </a:ext>
            </a:extLst>
          </p:cNvPr>
          <p:cNvSpPr/>
          <p:nvPr/>
        </p:nvSpPr>
        <p:spPr>
          <a:xfrm>
            <a:off x="7865820" y="37174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val 16">
            <a:extLst>
              <a:ext uri="{FF2B5EF4-FFF2-40B4-BE49-F238E27FC236}">
                <a16:creationId xmlns:a16="http://schemas.microsoft.com/office/drawing/2014/main" id="{81DE5141-DC2B-6B49-8FC4-33AE36B1E724}"/>
              </a:ext>
            </a:extLst>
          </p:cNvPr>
          <p:cNvSpPr/>
          <p:nvPr/>
        </p:nvSpPr>
        <p:spPr>
          <a:xfrm>
            <a:off x="7726120" y="37873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a16="http://schemas.microsoft.com/office/drawing/2014/main" id="{5DCDC9C8-817E-634C-962C-C1064A1BB509}"/>
              </a:ext>
            </a:extLst>
          </p:cNvPr>
          <p:cNvSpPr/>
          <p:nvPr/>
        </p:nvSpPr>
        <p:spPr>
          <a:xfrm>
            <a:off x="7834070" y="39270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a16="http://schemas.microsoft.com/office/drawing/2014/main" id="{6331CC99-6A0C-C443-889B-EA8DF3D61DC3}"/>
              </a:ext>
            </a:extLst>
          </p:cNvPr>
          <p:cNvSpPr/>
          <p:nvPr/>
        </p:nvSpPr>
        <p:spPr>
          <a:xfrm>
            <a:off x="7586420" y="38762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Oval 19">
            <a:extLst>
              <a:ext uri="{FF2B5EF4-FFF2-40B4-BE49-F238E27FC236}">
                <a16:creationId xmlns:a16="http://schemas.microsoft.com/office/drawing/2014/main" id="{6E3D4B32-FFE1-FC47-8CEC-893327A88842}"/>
              </a:ext>
            </a:extLst>
          </p:cNvPr>
          <p:cNvSpPr/>
          <p:nvPr/>
        </p:nvSpPr>
        <p:spPr>
          <a:xfrm>
            <a:off x="7732470" y="362392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Oval 20">
            <a:extLst>
              <a:ext uri="{FF2B5EF4-FFF2-40B4-BE49-F238E27FC236}">
                <a16:creationId xmlns:a16="http://schemas.microsoft.com/office/drawing/2014/main" id="{157D2E3B-F0A5-D940-B83D-D43C32CEE373}"/>
              </a:ext>
            </a:extLst>
          </p:cNvPr>
          <p:cNvSpPr/>
          <p:nvPr/>
        </p:nvSpPr>
        <p:spPr>
          <a:xfrm>
            <a:off x="7643570" y="39905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Oval 21">
            <a:extLst>
              <a:ext uri="{FF2B5EF4-FFF2-40B4-BE49-F238E27FC236}">
                <a16:creationId xmlns:a16="http://schemas.microsoft.com/office/drawing/2014/main" id="{57AB905E-3BA8-1D43-BA1C-04D81AD6BF26}"/>
              </a:ext>
            </a:extLst>
          </p:cNvPr>
          <p:cNvSpPr/>
          <p:nvPr/>
        </p:nvSpPr>
        <p:spPr>
          <a:xfrm>
            <a:off x="3834525" y="56358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Oval 22">
            <a:extLst>
              <a:ext uri="{FF2B5EF4-FFF2-40B4-BE49-F238E27FC236}">
                <a16:creationId xmlns:a16="http://schemas.microsoft.com/office/drawing/2014/main" id="{CE19FEA4-4E70-2D42-A360-EBDE77318178}"/>
              </a:ext>
            </a:extLst>
          </p:cNvPr>
          <p:cNvSpPr/>
          <p:nvPr/>
        </p:nvSpPr>
        <p:spPr>
          <a:xfrm>
            <a:off x="4066690" y="560309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Oval 23">
            <a:extLst>
              <a:ext uri="{FF2B5EF4-FFF2-40B4-BE49-F238E27FC236}">
                <a16:creationId xmlns:a16="http://schemas.microsoft.com/office/drawing/2014/main" id="{F5A42345-3494-C241-A7B7-03B80C3D6B31}"/>
              </a:ext>
            </a:extLst>
          </p:cNvPr>
          <p:cNvSpPr/>
          <p:nvPr/>
        </p:nvSpPr>
        <p:spPr>
          <a:xfrm>
            <a:off x="4155590" y="61057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Oval 24">
            <a:extLst>
              <a:ext uri="{FF2B5EF4-FFF2-40B4-BE49-F238E27FC236}">
                <a16:creationId xmlns:a16="http://schemas.microsoft.com/office/drawing/2014/main" id="{AAFC88F9-B4B3-B840-9062-B877FB9C5AB4}"/>
              </a:ext>
            </a:extLst>
          </p:cNvPr>
          <p:cNvSpPr/>
          <p:nvPr/>
        </p:nvSpPr>
        <p:spPr>
          <a:xfrm>
            <a:off x="3664890" y="585902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a16="http://schemas.microsoft.com/office/drawing/2014/main" id="{418C5201-8DEA-0A47-BDA1-5BCFDBA922FD}"/>
              </a:ext>
            </a:extLst>
          </p:cNvPr>
          <p:cNvSpPr/>
          <p:nvPr/>
        </p:nvSpPr>
        <p:spPr>
          <a:xfrm>
            <a:off x="3575990" y="64856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1C764299-D749-FA41-98D1-FD436661E535}"/>
              </a:ext>
            </a:extLst>
          </p:cNvPr>
          <p:cNvSpPr/>
          <p:nvPr/>
        </p:nvSpPr>
        <p:spPr>
          <a:xfrm>
            <a:off x="3891675" y="606131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a16="http://schemas.microsoft.com/office/drawing/2014/main" id="{4A721972-7F05-EF46-8C14-91E2995406FC}"/>
              </a:ext>
            </a:extLst>
          </p:cNvPr>
          <p:cNvSpPr/>
          <p:nvPr/>
        </p:nvSpPr>
        <p:spPr>
          <a:xfrm>
            <a:off x="4011370" y="63418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9" name="Oval 28">
            <a:extLst>
              <a:ext uri="{FF2B5EF4-FFF2-40B4-BE49-F238E27FC236}">
                <a16:creationId xmlns:a16="http://schemas.microsoft.com/office/drawing/2014/main" id="{0D4E2DD4-DD07-1644-8E05-DE13739A4E96}"/>
              </a:ext>
            </a:extLst>
          </p:cNvPr>
          <p:cNvSpPr/>
          <p:nvPr/>
        </p:nvSpPr>
        <p:spPr>
          <a:xfrm>
            <a:off x="7586420" y="62529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Oval 29">
            <a:extLst>
              <a:ext uri="{FF2B5EF4-FFF2-40B4-BE49-F238E27FC236}">
                <a16:creationId xmlns:a16="http://schemas.microsoft.com/office/drawing/2014/main" id="{19DEB333-B0C1-984E-918D-018D15896E6B}"/>
              </a:ext>
            </a:extLst>
          </p:cNvPr>
          <p:cNvSpPr/>
          <p:nvPr/>
        </p:nvSpPr>
        <p:spPr>
          <a:xfrm>
            <a:off x="7878520" y="63743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a16="http://schemas.microsoft.com/office/drawing/2014/main" id="{620D9561-7AAC-304E-9739-83C313A364C2}"/>
              </a:ext>
            </a:extLst>
          </p:cNvPr>
          <p:cNvSpPr/>
          <p:nvPr/>
        </p:nvSpPr>
        <p:spPr>
          <a:xfrm>
            <a:off x="7878520" y="668925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a16="http://schemas.microsoft.com/office/drawing/2014/main" id="{EBBB8FD8-57FB-F64E-BC50-E6B63044B030}"/>
              </a:ext>
            </a:extLst>
          </p:cNvPr>
          <p:cNvSpPr/>
          <p:nvPr/>
        </p:nvSpPr>
        <p:spPr>
          <a:xfrm>
            <a:off x="7416785" y="64760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3" name="Oval 32">
            <a:extLst>
              <a:ext uri="{FF2B5EF4-FFF2-40B4-BE49-F238E27FC236}">
                <a16:creationId xmlns:a16="http://schemas.microsoft.com/office/drawing/2014/main" id="{3B7266DB-F6F8-BA4E-BF9E-90CD6210590A}"/>
              </a:ext>
            </a:extLst>
          </p:cNvPr>
          <p:cNvSpPr/>
          <p:nvPr/>
        </p:nvSpPr>
        <p:spPr>
          <a:xfrm>
            <a:off x="7327885" y="71027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a16="http://schemas.microsoft.com/office/drawing/2014/main" id="{CD49DAA1-B1B2-0F45-B384-C6778D9E3D4C}"/>
              </a:ext>
            </a:extLst>
          </p:cNvPr>
          <p:cNvSpPr/>
          <p:nvPr/>
        </p:nvSpPr>
        <p:spPr>
          <a:xfrm>
            <a:off x="7541970" y="671119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a16="http://schemas.microsoft.com/office/drawing/2014/main" id="{AA798243-35B0-1E45-8976-F0AAECDBF61E}"/>
              </a:ext>
            </a:extLst>
          </p:cNvPr>
          <p:cNvSpPr/>
          <p:nvPr/>
        </p:nvSpPr>
        <p:spPr>
          <a:xfrm>
            <a:off x="7763265" y="6958889"/>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6" name="TextBox 35">
            <a:extLst>
              <a:ext uri="{FF2B5EF4-FFF2-40B4-BE49-F238E27FC236}">
                <a16:creationId xmlns:a16="http://schemas.microsoft.com/office/drawing/2014/main" id="{A0CEB68B-3037-2042-9A54-271E51880A4A}"/>
              </a:ext>
            </a:extLst>
          </p:cNvPr>
          <p:cNvSpPr txBox="1"/>
          <p:nvPr/>
        </p:nvSpPr>
        <p:spPr>
          <a:xfrm>
            <a:off x="2983452" y="1563879"/>
            <a:ext cx="1776437" cy="461665"/>
          </a:xfrm>
          <a:prstGeom prst="rect">
            <a:avLst/>
          </a:prstGeom>
          <a:noFill/>
        </p:spPr>
        <p:txBody>
          <a:bodyPr wrap="square" rtlCol="0">
            <a:spAutoFit/>
          </a:bodyPr>
          <a:lstStyle/>
          <a:p>
            <a:pPr algn="ctr"/>
            <a:r>
              <a:rPr lang="ro-RO" sz="2400" dirty="0" err="1"/>
              <a:t>Low</a:t>
            </a:r>
            <a:r>
              <a:rPr lang="ro-RO" sz="2400" dirty="0"/>
              <a:t> </a:t>
            </a:r>
            <a:r>
              <a:rPr lang="ro-RO" sz="2400" dirty="0" err="1"/>
              <a:t>Bias</a:t>
            </a:r>
            <a:endParaRPr lang="ro-RO" sz="2400" dirty="0"/>
          </a:p>
        </p:txBody>
      </p:sp>
      <p:sp>
        <p:nvSpPr>
          <p:cNvPr id="37" name="TextBox 36">
            <a:extLst>
              <a:ext uri="{FF2B5EF4-FFF2-40B4-BE49-F238E27FC236}">
                <a16:creationId xmlns:a16="http://schemas.microsoft.com/office/drawing/2014/main" id="{36C5B1ED-D35B-7945-9EF4-3DC885285402}"/>
              </a:ext>
            </a:extLst>
          </p:cNvPr>
          <p:cNvSpPr txBox="1"/>
          <p:nvPr/>
        </p:nvSpPr>
        <p:spPr>
          <a:xfrm>
            <a:off x="6279051" y="1566814"/>
            <a:ext cx="1776437" cy="461665"/>
          </a:xfrm>
          <a:prstGeom prst="rect">
            <a:avLst/>
          </a:prstGeom>
          <a:noFill/>
        </p:spPr>
        <p:txBody>
          <a:bodyPr wrap="square" rtlCol="0">
            <a:spAutoFit/>
          </a:bodyPr>
          <a:lstStyle/>
          <a:p>
            <a:pPr algn="ctr"/>
            <a:r>
              <a:rPr lang="ro-RO" sz="2400" dirty="0" err="1"/>
              <a:t>High</a:t>
            </a:r>
            <a:r>
              <a:rPr lang="ro-RO" sz="2400" dirty="0"/>
              <a:t> </a:t>
            </a:r>
            <a:r>
              <a:rPr lang="ro-RO" sz="2400" dirty="0" err="1"/>
              <a:t>Bias</a:t>
            </a:r>
            <a:endParaRPr lang="ro-RO" sz="2400" dirty="0"/>
          </a:p>
        </p:txBody>
      </p:sp>
      <p:sp>
        <p:nvSpPr>
          <p:cNvPr id="38" name="TextBox 37">
            <a:extLst>
              <a:ext uri="{FF2B5EF4-FFF2-40B4-BE49-F238E27FC236}">
                <a16:creationId xmlns:a16="http://schemas.microsoft.com/office/drawing/2014/main" id="{DF6AE340-E74D-7E4D-8891-F4D5591787B8}"/>
              </a:ext>
            </a:extLst>
          </p:cNvPr>
          <p:cNvSpPr txBox="1"/>
          <p:nvPr/>
        </p:nvSpPr>
        <p:spPr>
          <a:xfrm rot="16200000">
            <a:off x="1376178" y="5781602"/>
            <a:ext cx="2491833" cy="461665"/>
          </a:xfrm>
          <a:prstGeom prst="rect">
            <a:avLst/>
          </a:prstGeom>
          <a:noFill/>
        </p:spPr>
        <p:txBody>
          <a:bodyPr wrap="square" rtlCol="0">
            <a:spAutoFit/>
          </a:bodyPr>
          <a:lstStyle/>
          <a:p>
            <a:pPr algn="ctr"/>
            <a:r>
              <a:rPr lang="ro-RO" sz="2400" dirty="0" err="1"/>
              <a:t>High</a:t>
            </a:r>
            <a:r>
              <a:rPr lang="ro-RO" sz="2400" dirty="0"/>
              <a:t> </a:t>
            </a:r>
            <a:r>
              <a:rPr lang="ro-RO" sz="2400" dirty="0" err="1"/>
              <a:t>Variance</a:t>
            </a:r>
            <a:endParaRPr lang="ro-RO" sz="2400" dirty="0"/>
          </a:p>
        </p:txBody>
      </p:sp>
      <p:sp>
        <p:nvSpPr>
          <p:cNvPr id="39" name="TextBox 38">
            <a:extLst>
              <a:ext uri="{FF2B5EF4-FFF2-40B4-BE49-F238E27FC236}">
                <a16:creationId xmlns:a16="http://schemas.microsoft.com/office/drawing/2014/main" id="{E8623C8E-9404-1C4B-B560-13DCD16C54F2}"/>
              </a:ext>
            </a:extLst>
          </p:cNvPr>
          <p:cNvSpPr txBox="1"/>
          <p:nvPr/>
        </p:nvSpPr>
        <p:spPr>
          <a:xfrm rot="16200000">
            <a:off x="1380866" y="3113513"/>
            <a:ext cx="2491836" cy="461665"/>
          </a:xfrm>
          <a:prstGeom prst="rect">
            <a:avLst/>
          </a:prstGeom>
          <a:noFill/>
        </p:spPr>
        <p:txBody>
          <a:bodyPr wrap="square" rtlCol="0">
            <a:spAutoFit/>
          </a:bodyPr>
          <a:lstStyle/>
          <a:p>
            <a:pPr algn="ctr"/>
            <a:r>
              <a:rPr lang="ro-RO" sz="2400" dirty="0" err="1"/>
              <a:t>Low</a:t>
            </a:r>
            <a:r>
              <a:rPr lang="ro-RO" sz="2400" dirty="0"/>
              <a:t> </a:t>
            </a:r>
            <a:r>
              <a:rPr lang="ro-RO" sz="2400" dirty="0" err="1"/>
              <a:t>Variance</a:t>
            </a:r>
            <a:endParaRPr lang="ro-RO" sz="2400" dirty="0"/>
          </a:p>
        </p:txBody>
      </p:sp>
    </p:spTree>
    <p:extLst>
      <p:ext uri="{BB962C8B-B14F-4D97-AF65-F5344CB8AC3E}">
        <p14:creationId xmlns:p14="http://schemas.microsoft.com/office/powerpoint/2010/main" val="255225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Perhaps the most important problem of learning?</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1: regression task</a:t>
            </a: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2: classification task</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8"/>
            <a:ext cx="9071640" cy="4937760"/>
          </a:xfrm>
        </p:spPr>
        <p:txBody>
          <a:bodyPr/>
          <a:lstStyle/>
          <a:p>
            <a:pPr marL="457200" indent="-457200">
              <a:buFont typeface="Arial" panose="020B0604020202020204" pitchFamily="34" charset="0"/>
              <a:buChar char="•"/>
            </a:pPr>
            <a:r>
              <a:rPr lang="en-US" sz="2800" dirty="0"/>
              <a:t>Training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Training data {(x, y)}  f 		 </a:t>
            </a:r>
          </a:p>
          <a:p>
            <a:pPr marL="457200" lvl="1"/>
            <a:r>
              <a:rPr lang="en-US" sz="2400" dirty="0">
                <a:sym typeface="Wingdings"/>
              </a:rPr>
              <a:t>(learning)</a:t>
            </a:r>
          </a:p>
          <a:p>
            <a:pPr marL="457200" indent="-457200">
              <a:buFont typeface="Arial" panose="020B0604020202020204" pitchFamily="34" charset="0"/>
              <a:buChar char="•"/>
            </a:pPr>
            <a:endParaRPr lang="en-US" sz="2800" dirty="0">
              <a:sym typeface="Wingdings"/>
            </a:endParaRPr>
          </a:p>
          <a:p>
            <a:pPr marL="457200" indent="-457200">
              <a:buFont typeface="Arial" panose="020B0604020202020204" pitchFamily="34" charset="0"/>
              <a:buChar char="•"/>
            </a:pPr>
            <a:r>
              <a:rPr lang="en-US" sz="2800" dirty="0">
                <a:sym typeface="Wingdings"/>
              </a:rPr>
              <a:t>Testing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a:t>
            </a:r>
            <a:r>
              <a:rPr lang="en-US" sz="2400" dirty="0"/>
              <a:t>est data x </a:t>
            </a:r>
            <a:r>
              <a:rPr lang="en-US" sz="2400" dirty="0">
                <a:sym typeface="Wingdings"/>
              </a:rPr>
              <a:t> f(x) 	  </a:t>
            </a:r>
          </a:p>
          <a:p>
            <a:pPr marL="457200" lvl="1"/>
            <a:r>
              <a:rPr lang="en-US" sz="2400" dirty="0">
                <a:sym typeface="Wingdings"/>
              </a:rPr>
              <a:t>(apply function, evaluate error)</a:t>
            </a:r>
            <a:endParaRPr lang="en-US" sz="2400" dirty="0"/>
          </a:p>
        </p:txBody>
      </p:sp>
      <p:sp>
        <p:nvSpPr>
          <p:cNvPr id="2" name="Title 1"/>
          <p:cNvSpPr>
            <a:spLocks noGrp="1"/>
          </p:cNvSpPr>
          <p:nvPr>
            <p:ph type="title"/>
          </p:nvPr>
        </p:nvSpPr>
        <p:spPr/>
        <p:txBody>
          <a:bodyPr/>
          <a:lstStyle/>
          <a:p>
            <a:pPr algn="ctr"/>
            <a:r>
              <a:rPr lang="en-US" dirty="0"/>
              <a:t>Procedural View</a:t>
            </a:r>
          </a:p>
        </p:txBody>
      </p:sp>
    </p:spTree>
    <p:extLst>
      <p:ext uri="{BB962C8B-B14F-4D97-AF65-F5344CB8AC3E}">
        <p14:creationId xmlns:p14="http://schemas.microsoft.com/office/powerpoint/2010/main" val="4471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061967"/>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Learning paradigms</a:t>
            </a:r>
          </a:p>
        </p:txBody>
      </p:sp>
      <p:sp>
        <p:nvSpPr>
          <p:cNvPr id="59" name="TextShape 2"/>
          <p:cNvSpPr txBox="1"/>
          <p:nvPr/>
        </p:nvSpPr>
        <p:spPr>
          <a:xfrm>
            <a:off x="504000" y="1563481"/>
            <a:ext cx="9071640" cy="5694874"/>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Standard learning paradigms:</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Supervised learning</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U</a:t>
            </a:r>
            <a:r>
              <a:rPr lang="en-US" sz="2800" b="0" strike="noStrike" spc="-1" dirty="0">
                <a:solidFill>
                  <a:srgbClr val="000000"/>
                </a:solidFill>
                <a:uFill>
                  <a:solidFill>
                    <a:srgbClr val="FFFFFF"/>
                  </a:solidFill>
                </a:uFill>
                <a:latin typeface="Arial"/>
              </a:rPr>
              <a:t>nsupervised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Semi-supervised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Reinforcement learning</a:t>
            </a:r>
          </a:p>
          <a:p>
            <a:pPr marL="720000">
              <a:spcAft>
                <a:spcPts val="1414"/>
              </a:spcAft>
              <a:buClr>
                <a:srgbClr val="000000"/>
              </a:buClr>
              <a:buSzPct val="45000"/>
            </a:pPr>
            <a:endParaRPr lang="en-US" sz="1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Non-standard paradigms:</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A</a:t>
            </a:r>
            <a:r>
              <a:rPr lang="en-US" sz="2800" b="0" strike="noStrike" spc="-1" dirty="0">
                <a:solidFill>
                  <a:srgbClr val="000000"/>
                </a:solidFill>
                <a:uFill>
                  <a:solidFill>
                    <a:srgbClr val="FFFFFF"/>
                  </a:solidFill>
                </a:uFill>
                <a:latin typeface="Arial"/>
              </a:rPr>
              <a:t>ctive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Transfer learning</a:t>
            </a:r>
          </a:p>
          <a:p>
            <a:pPr marL="720000" indent="-457200">
              <a:spcAft>
                <a:spcPts val="1414"/>
              </a:spcAft>
              <a:buClr>
                <a:srgbClr val="000000"/>
              </a:buClr>
              <a:buSzPct val="100000"/>
              <a:buFont typeface="Wingdings" pitchFamily="2" charset="2"/>
              <a:buChar char="Ø"/>
            </a:pPr>
            <a:r>
              <a:rPr lang="en-US" sz="2800" spc="-1" dirty="0" err="1">
                <a:solidFill>
                  <a:srgbClr val="000000"/>
                </a:solidFill>
                <a:uFill>
                  <a:solidFill>
                    <a:srgbClr val="FFFFFF"/>
                  </a:solidFill>
                </a:uFill>
                <a:latin typeface="Arial"/>
              </a:rPr>
              <a:t>Transductive</a:t>
            </a:r>
            <a:r>
              <a:rPr lang="en-US" sz="2800" spc="-1" dirty="0">
                <a:solidFill>
                  <a:srgbClr val="000000"/>
                </a:solidFill>
                <a:uFill>
                  <a:solidFill>
                    <a:srgbClr val="FFFFFF"/>
                  </a:solidFill>
                </a:uFill>
                <a:latin typeface="Arial"/>
              </a:rPr>
              <a:t> learning</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74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7"/>
            <a:ext cx="9071640" cy="4797911"/>
          </a:xfrm>
        </p:spPr>
        <p:txBody>
          <a:bodyPr/>
          <a:lstStyle/>
          <a:p>
            <a:pPr marL="457200" indent="-457200">
              <a:buFont typeface="Arial" panose="020B0604020202020204" pitchFamily="34" charset="0"/>
              <a:buChar char="•"/>
            </a:pPr>
            <a:r>
              <a:rPr lang="en-US" sz="2800" dirty="0"/>
              <a:t>Probabilities to the rescue:</a:t>
            </a:r>
          </a:p>
          <a:p>
            <a:pPr marL="457200" lvl="1" indent="-457200">
              <a:buFont typeface="Wingdings" pitchFamily="2" charset="2"/>
              <a:buChar char="Ø"/>
            </a:pPr>
            <a:r>
              <a:rPr lang="en-US" sz="2400" dirty="0"/>
              <a:t>x and y are random variables</a:t>
            </a:r>
          </a:p>
          <a:p>
            <a:pPr marL="457200" lvl="1" indent="-457200">
              <a:buFont typeface="Wingdings" pitchFamily="2" charset="2"/>
              <a:buChar char="Ø"/>
            </a:pPr>
            <a:r>
              <a:rPr lang="en-US" sz="2400" dirty="0"/>
              <a:t>D =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 (</a:t>
            </a:r>
            <a:r>
              <a:rPr lang="en-US" sz="2400" dirty="0" err="1"/>
              <a:t>x</a:t>
            </a:r>
            <a:r>
              <a:rPr lang="en-US" sz="2400" baseline="-25000" dirty="0" err="1"/>
              <a:t>N</a:t>
            </a:r>
            <a:r>
              <a:rPr lang="en-US" sz="2400" dirty="0" err="1"/>
              <a:t>,y</a:t>
            </a:r>
            <a:r>
              <a:rPr lang="en-US" sz="2400" baseline="-25000" dirty="0" err="1"/>
              <a:t>N</a:t>
            </a:r>
            <a:r>
              <a:rPr lang="en-US" sz="2400" dirty="0"/>
              <a:t>) 	~ P(X,Y)</a:t>
            </a:r>
          </a:p>
          <a:p>
            <a:pPr marL="457200" lvl="1" indent="-457200">
              <a:buFont typeface="Wingdings" pitchFamily="2" charset="2"/>
              <a:buChar char="Ø"/>
            </a:pPr>
            <a:endParaRPr lang="en-US" sz="2400" dirty="0"/>
          </a:p>
          <a:p>
            <a:pPr marL="457200" indent="-457200">
              <a:buFont typeface="Arial" panose="020B0604020202020204" pitchFamily="34" charset="0"/>
              <a:buChar char="•"/>
            </a:pPr>
            <a:r>
              <a:rPr lang="en-US" sz="2800" dirty="0"/>
              <a:t>We suppose that data is IID (Independent Identically Distributed):</a:t>
            </a:r>
          </a:p>
          <a:p>
            <a:pPr marL="457200" lvl="1" indent="-457200">
              <a:buFont typeface="Wingdings" pitchFamily="2" charset="2"/>
              <a:buChar char="Ø"/>
            </a:pPr>
            <a:r>
              <a:rPr lang="en-US" sz="2400" dirty="0"/>
              <a:t>Both training and test data sampled IID from P(X,Y)</a:t>
            </a:r>
          </a:p>
          <a:p>
            <a:pPr marL="457200" lvl="1" indent="-457200">
              <a:buFont typeface="Wingdings" pitchFamily="2" charset="2"/>
              <a:buChar char="Ø"/>
            </a:pPr>
            <a:r>
              <a:rPr lang="en-US" sz="2400" dirty="0"/>
              <a:t>Learn on training set</a:t>
            </a:r>
          </a:p>
          <a:p>
            <a:pPr marL="457200" lvl="1" indent="-457200">
              <a:buFont typeface="Wingdings" pitchFamily="2" charset="2"/>
              <a:buChar char="Ø"/>
            </a:pPr>
            <a:r>
              <a:rPr lang="en-US" sz="2400" dirty="0"/>
              <a:t>Have some hope of </a:t>
            </a:r>
            <a:r>
              <a:rPr lang="en-US" sz="2400" dirty="0">
                <a:solidFill>
                  <a:srgbClr val="FF0000"/>
                </a:solidFill>
              </a:rPr>
              <a:t>generalizing</a:t>
            </a:r>
            <a:r>
              <a:rPr lang="en-US" sz="2400" dirty="0"/>
              <a:t> to test set</a:t>
            </a:r>
          </a:p>
          <a:p>
            <a:pPr marL="571500" indent="-571500">
              <a:buFont typeface="Wingdings" pitchFamily="2" charset="2"/>
              <a:buChar char="Ø"/>
            </a:pPr>
            <a:endParaRPr lang="en-US" sz="2400" dirty="0"/>
          </a:p>
          <a:p>
            <a:endParaRPr lang="en-US" dirty="0"/>
          </a:p>
        </p:txBody>
      </p:sp>
      <p:sp>
        <p:nvSpPr>
          <p:cNvPr id="2" name="Title 1"/>
          <p:cNvSpPr>
            <a:spLocks noGrp="1"/>
          </p:cNvSpPr>
          <p:nvPr>
            <p:ph type="title"/>
          </p:nvPr>
        </p:nvSpPr>
        <p:spPr/>
        <p:txBody>
          <a:bodyPr/>
          <a:lstStyle/>
          <a:p>
            <a:pPr algn="ctr"/>
            <a:r>
              <a:rPr lang="en-US" dirty="0"/>
              <a:t>Statistical Estimation View</a:t>
            </a:r>
          </a:p>
        </p:txBody>
      </p:sp>
    </p:spTree>
    <p:extLst>
      <p:ext uri="{BB962C8B-B14F-4D97-AF65-F5344CB8AC3E}">
        <p14:creationId xmlns:p14="http://schemas.microsoft.com/office/powerpoint/2010/main" val="19688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Concepts</a:t>
            </a:r>
          </a:p>
        </p:txBody>
      </p:sp>
      <p:sp>
        <p:nvSpPr>
          <p:cNvPr id="3" name="Content Placeholder 2"/>
          <p:cNvSpPr>
            <a:spLocks noGrp="1"/>
          </p:cNvSpPr>
          <p:nvPr>
            <p:ph type="subTitle"/>
          </p:nvPr>
        </p:nvSpPr>
        <p:spPr>
          <a:xfrm>
            <a:off x="504000" y="1769039"/>
            <a:ext cx="9071640" cy="4771609"/>
          </a:xfrm>
        </p:spPr>
        <p:txBody>
          <a:bodyPr/>
          <a:lstStyle/>
          <a:p>
            <a:pPr marL="457200" indent="-457200">
              <a:buFont typeface="Arial" panose="020B0604020202020204" pitchFamily="34" charset="0"/>
              <a:buChar char="•"/>
            </a:pPr>
            <a:r>
              <a:rPr lang="en-US" sz="2800" dirty="0"/>
              <a:t>Model capacity</a:t>
            </a:r>
          </a:p>
          <a:p>
            <a:pPr marL="457200" lvl="1" indent="-457200">
              <a:buFont typeface="Wingdings" pitchFamily="2" charset="2"/>
              <a:buChar char="Ø"/>
            </a:pPr>
            <a:r>
              <a:rPr lang="en-US" sz="2400" dirty="0"/>
              <a:t>Measure how large hypothesis class H is?</a:t>
            </a:r>
          </a:p>
          <a:p>
            <a:pPr marL="457200" lvl="1" indent="-457200">
              <a:buFont typeface="Wingdings" pitchFamily="2" charset="2"/>
              <a:buChar char="Ø"/>
            </a:pPr>
            <a:r>
              <a:rPr lang="en-US" sz="2400" dirty="0"/>
              <a:t>Are all functions allowed?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Overfitting</a:t>
            </a:r>
          </a:p>
          <a:p>
            <a:pPr marL="457200" lvl="1" indent="-457200">
              <a:buFont typeface="Wingdings" pitchFamily="2" charset="2"/>
              <a:buChar char="Ø"/>
            </a:pPr>
            <a:r>
              <a:rPr lang="en-US" sz="2400" dirty="0"/>
              <a:t>f works well on training data</a:t>
            </a:r>
          </a:p>
          <a:p>
            <a:pPr marL="457200" lvl="1" indent="-457200">
              <a:buFont typeface="Wingdings" pitchFamily="2" charset="2"/>
              <a:buChar char="Ø"/>
            </a:pPr>
            <a:r>
              <a:rPr lang="en-US" sz="2400" dirty="0"/>
              <a:t>Works poorly on test data</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Generalization capacity</a:t>
            </a:r>
          </a:p>
          <a:p>
            <a:pPr marL="457200" lvl="1" indent="-457200">
              <a:buFont typeface="Wingdings" pitchFamily="2" charset="2"/>
              <a:buChar char="Ø"/>
            </a:pPr>
            <a:r>
              <a:rPr lang="en-US" sz="2400" dirty="0"/>
              <a:t>The ability to achieve low error on new test data</a:t>
            </a:r>
          </a:p>
          <a:p>
            <a:pPr marL="457200" lvl="1" indent="-457200">
              <a:buFont typeface="Wingdings" pitchFamily="2" charset="2"/>
              <a:buChar char="Ø"/>
            </a:pPr>
            <a:endParaRPr lang="en-US" sz="2400" dirty="0"/>
          </a:p>
        </p:txBody>
      </p:sp>
    </p:spTree>
    <p:extLst>
      <p:ext uri="{BB962C8B-B14F-4D97-AF65-F5344CB8AC3E}">
        <p14:creationId xmlns:p14="http://schemas.microsoft.com/office/powerpoint/2010/main" val="31318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Guarantees</a:t>
            </a:r>
          </a:p>
        </p:txBody>
      </p:sp>
      <p:sp>
        <p:nvSpPr>
          <p:cNvPr id="3" name="Content Placeholder 2"/>
          <p:cNvSpPr>
            <a:spLocks noGrp="1"/>
          </p:cNvSpPr>
          <p:nvPr>
            <p:ph type="subTitle"/>
          </p:nvPr>
        </p:nvSpPr>
        <p:spPr>
          <a:xfrm>
            <a:off x="504000" y="1769040"/>
            <a:ext cx="9071640" cy="4696306"/>
          </a:xfrm>
        </p:spPr>
        <p:txBody>
          <a:bodyPr/>
          <a:lstStyle/>
          <a:p>
            <a:pPr marL="457200" indent="-457200">
              <a:buFont typeface="Arial" panose="020B0604020202020204" pitchFamily="34" charset="0"/>
              <a:buChar char="•"/>
            </a:pPr>
            <a:r>
              <a:rPr lang="en-US" sz="2800" dirty="0"/>
              <a:t>20 years of research in Learning Theory oversimplified…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we have:</a:t>
            </a:r>
          </a:p>
          <a:p>
            <a:pPr marL="457200" lvl="1" indent="-457200">
              <a:buFont typeface="Wingdings" pitchFamily="2" charset="2"/>
              <a:buChar char="Ø"/>
            </a:pPr>
            <a:r>
              <a:rPr lang="en-US" sz="2400" dirty="0"/>
              <a:t>enough training data D</a:t>
            </a:r>
          </a:p>
          <a:p>
            <a:pPr marL="457200" lvl="1" indent="-457200">
              <a:buFont typeface="Wingdings" pitchFamily="2" charset="2"/>
              <a:buChar char="Ø"/>
            </a:pPr>
            <a:r>
              <a:rPr lang="en-US" sz="2400" dirty="0"/>
              <a:t>and H is not too complex</a:t>
            </a:r>
          </a:p>
          <a:p>
            <a:pPr marL="457200" lvl="1" indent="-457200">
              <a:buFont typeface="Arial" panose="020B0604020202020204" pitchFamily="34" charset="0"/>
              <a:buChar char="•"/>
            </a:pPr>
            <a:r>
              <a:rPr lang="en-US" sz="2800" dirty="0"/>
              <a:t>then </a:t>
            </a:r>
            <a:r>
              <a:rPr lang="en-US" sz="2800" dirty="0">
                <a:solidFill>
                  <a:srgbClr val="FF0000"/>
                </a:solidFill>
              </a:rPr>
              <a:t>probably</a:t>
            </a:r>
            <a:r>
              <a:rPr lang="en-US" sz="2800" dirty="0"/>
              <a:t> we can generalize to unseen test data</a:t>
            </a:r>
          </a:p>
          <a:p>
            <a:pPr marL="457200" lvl="1" indent="-457200">
              <a:buFont typeface="Arial" panose="020B0604020202020204" pitchFamily="34" charset="0"/>
              <a:buChar char="•"/>
            </a:pPr>
            <a:endParaRPr lang="en-US" sz="2800" dirty="0"/>
          </a:p>
          <a:p>
            <a:endParaRPr lang="en-US" dirty="0"/>
          </a:p>
          <a:p>
            <a:endParaRPr lang="en-US" dirty="0"/>
          </a:p>
        </p:txBody>
      </p:sp>
    </p:spTree>
    <p:extLst>
      <p:ext uri="{BB962C8B-B14F-4D97-AF65-F5344CB8AC3E}">
        <p14:creationId xmlns:p14="http://schemas.microsoft.com/office/powerpoint/2010/main" val="39444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type="subTitle"/>
              </p:nvPr>
            </p:nvSpPr>
            <p:spPr>
              <a:xfrm>
                <a:off x="504000" y="1563480"/>
                <a:ext cx="9071640" cy="5636217"/>
              </a:xfrm>
            </p:spPr>
            <p:txBody>
              <a:bodyPr>
                <a:noAutofit/>
              </a:bodyPr>
              <a:lstStyle/>
              <a:p>
                <a:pPr marL="457200" indent="-457200">
                  <a:buFont typeface="Arial" panose="020B0604020202020204" pitchFamily="34" charset="0"/>
                  <a:buChar char="•"/>
                </a:pPr>
                <a:r>
                  <a:rPr lang="en-US" sz="2600" dirty="0"/>
                  <a:t>A is non-deterministic event:</a:t>
                </a:r>
              </a:p>
              <a:p>
                <a:pPr marL="457200" indent="-457200">
                  <a:buFont typeface="Wingdings" pitchFamily="2" charset="2"/>
                  <a:buChar char="Ø"/>
                </a:pPr>
                <a:r>
                  <a:rPr lang="en-US" sz="2400" dirty="0"/>
                  <a:t>Can think of A as a </a:t>
                </a:r>
                <a:r>
                  <a:rPr lang="en-US" sz="2400" dirty="0" err="1"/>
                  <a:t>boolean</a:t>
                </a:r>
                <a:r>
                  <a:rPr lang="en-US" sz="2400" dirty="0"/>
                  <a:t>-valued variable</a:t>
                </a:r>
              </a:p>
              <a:p>
                <a:pPr marL="457200" indent="-457200">
                  <a:buFont typeface="Wingdings" pitchFamily="2" charset="2"/>
                  <a:buChar char="Ø"/>
                </a:pPr>
                <a:r>
                  <a:rPr lang="en-US" sz="2400" dirty="0"/>
                  <a:t>Example: A = “Simona Halep will win Roland Garros”</a:t>
                </a:r>
              </a:p>
              <a:p>
                <a:endParaRPr lang="en-US" sz="1000" dirty="0"/>
              </a:p>
              <a:p>
                <a:pPr marL="457200" indent="-457200">
                  <a:buFont typeface="Arial" panose="020B0604020202020204" pitchFamily="34" charset="0"/>
                  <a:buChar char="•"/>
                </a:pPr>
                <a:r>
                  <a:rPr lang="en-US" sz="2600" dirty="0"/>
                  <a:t>What does P(A) mean?</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1000" dirty="0"/>
              </a:p>
              <a:p>
                <a:pPr marL="457200" indent="-457200">
                  <a:buFont typeface="Arial" panose="020B0604020202020204" pitchFamily="34" charset="0"/>
                  <a:buChar char="•"/>
                </a:pPr>
                <a:r>
                  <a:rPr lang="en-US" sz="2600" dirty="0"/>
                  <a:t>Statistical View:</a:t>
                </a:r>
              </a:p>
              <a:p>
                <a:pPr lvl="1"/>
                <a14:m>
                  <m:oMathPara xmlns:m="http://schemas.openxmlformats.org/officeDocument/2006/math">
                    <m:oMathParaPr>
                      <m:jc m:val="centerGroup"/>
                    </m:oMathParaPr>
                    <m:oMath xmlns:m="http://schemas.openxmlformats.org/officeDocument/2006/math">
                      <m:func>
                        <m:funcPr>
                          <m:ctrlPr>
                            <a:rPr lang="en-US" sz="2600" i="1" dirty="0" smtClean="0">
                              <a:latin typeface="Cambria Math" panose="02040503050406030204" pitchFamily="18" charset="0"/>
                            </a:rPr>
                          </m:ctrlPr>
                        </m:funcPr>
                        <m:fName>
                          <m:limLow>
                            <m:limLowPr>
                              <m:ctrlPr>
                                <a:rPr lang="en-US" sz="2600" i="1" dirty="0" smtClean="0">
                                  <a:latin typeface="Cambria Math" panose="02040503050406030204" pitchFamily="18" charset="0"/>
                                </a:rPr>
                              </m:ctrlPr>
                            </m:limLowPr>
                            <m:e>
                              <m:r>
                                <m:rPr>
                                  <m:sty m:val="p"/>
                                </m:rPr>
                                <a:rPr lang="en-US" sz="2600" i="0" dirty="0" smtClean="0">
                                  <a:latin typeface="Cambria Math" panose="02040503050406030204" pitchFamily="18" charset="0"/>
                                </a:rPr>
                                <m:t>lim</m:t>
                              </m:r>
                            </m:e>
                            <m:lim>
                              <m:r>
                                <a:rPr lang="ro-RO" sz="2600" b="0" i="1" dirty="0" smtClean="0">
                                  <a:latin typeface="Cambria Math" panose="02040503050406030204" pitchFamily="18" charset="0"/>
                                </a:rPr>
                                <m:t>𝑁</m:t>
                              </m:r>
                              <m:r>
                                <a:rPr lang="ro-RO" sz="2600" b="0" i="1" dirty="0" smtClean="0">
                                  <a:latin typeface="Cambria Math" panose="02040503050406030204" pitchFamily="18" charset="0"/>
                                  <a:ea typeface="Cambria Math" panose="02040503050406030204" pitchFamily="18" charset="0"/>
                                </a:rPr>
                                <m:t>→∞</m:t>
                              </m:r>
                            </m:lim>
                          </m:limLow>
                        </m:fName>
                        <m:e>
                          <m:f>
                            <m:fPr>
                              <m:ctrlPr>
                                <a:rPr lang="en-US" sz="2600" i="1" dirty="0" smtClean="0">
                                  <a:latin typeface="Cambria Math" panose="02040503050406030204" pitchFamily="18" charset="0"/>
                                </a:rPr>
                              </m:ctrlPr>
                            </m:fPr>
                            <m:num>
                              <m:r>
                                <a:rPr lang="ro-RO" sz="2600" b="0" i="1" dirty="0" smtClean="0">
                                  <a:latin typeface="Cambria Math" panose="02040503050406030204" pitchFamily="18" charset="0"/>
                                </a:rPr>
                                <m:t>#(</m:t>
                              </m:r>
                              <m:r>
                                <a:rPr lang="ro-RO" sz="2600" b="0" i="1" dirty="0" smtClean="0">
                                  <a:latin typeface="Cambria Math" panose="02040503050406030204" pitchFamily="18" charset="0"/>
                                </a:rPr>
                                <m:t>𝐴</m:t>
                              </m:r>
                              <m:r>
                                <a:rPr lang="ro-RO" sz="2600" b="0" i="1" dirty="0" smtClean="0">
                                  <a:latin typeface="Cambria Math" panose="02040503050406030204" pitchFamily="18" charset="0"/>
                                </a:rPr>
                                <m:t>=</m:t>
                              </m:r>
                              <m:r>
                                <a:rPr lang="ro-RO" sz="2600" b="0" i="1" dirty="0" smtClean="0">
                                  <a:latin typeface="Cambria Math" panose="02040503050406030204" pitchFamily="18" charset="0"/>
                                </a:rPr>
                                <m:t>𝑡𝑟𝑢𝑒</m:t>
                              </m:r>
                              <m:r>
                                <a:rPr lang="ro-RO" sz="2600" b="0" i="1" dirty="0" smtClean="0">
                                  <a:latin typeface="Cambria Math" panose="02040503050406030204" pitchFamily="18" charset="0"/>
                                </a:rPr>
                                <m:t>)</m:t>
                              </m:r>
                            </m:num>
                            <m:den>
                              <m:r>
                                <a:rPr lang="ro-RO" sz="2600" b="0" i="1" dirty="0" smtClean="0">
                                  <a:latin typeface="Cambria Math" panose="02040503050406030204" pitchFamily="18" charset="0"/>
                                </a:rPr>
                                <m:t>𝑁</m:t>
                              </m:r>
                            </m:den>
                          </m:f>
                        </m:e>
                      </m:func>
                    </m:oMath>
                  </m:oMathPara>
                </a14:m>
                <a:endParaRPr lang="en-US" sz="2600" dirty="0"/>
              </a:p>
              <a:p>
                <a:pPr marL="457200" lvl="1" indent="-457200">
                  <a:buFont typeface="Wingdings" pitchFamily="2" charset="2"/>
                  <a:buChar char="Ø"/>
                </a:pPr>
                <a:endParaRPr lang="en-US" sz="800" dirty="0"/>
              </a:p>
              <a:p>
                <a:pPr marL="457200" lvl="1" indent="-457200">
                  <a:buFont typeface="Wingdings" pitchFamily="2" charset="2"/>
                  <a:buChar char="Ø"/>
                </a:pPr>
                <a:r>
                  <a:rPr lang="en-US" sz="2400" dirty="0"/>
                  <a:t>Limiting frequency of a repeating non-deterministic event</a:t>
                </a:r>
              </a:p>
              <a:p>
                <a:pPr marL="457200" indent="-457200">
                  <a:buFont typeface="Arial" panose="020B0604020202020204" pitchFamily="34" charset="0"/>
                  <a:buChar char="•"/>
                </a:pPr>
                <a:endParaRPr lang="en-US" sz="2600" dirty="0"/>
              </a:p>
              <a:p>
                <a:endParaRPr lang="en-US" sz="2600" dirty="0"/>
              </a:p>
              <a:p>
                <a:pPr marL="457200" indent="-457200">
                  <a:buFont typeface="Arial" panose="020B0604020202020204" pitchFamily="34" charset="0"/>
                  <a:buChar char="•"/>
                </a:pPr>
                <a:r>
                  <a:rPr lang="en-US" sz="2600" dirty="0"/>
                  <a:t>Bayesian View:</a:t>
                </a:r>
              </a:p>
              <a:p>
                <a:pPr marL="457200" lvl="1" indent="-457200">
                  <a:buFont typeface="Wingdings" pitchFamily="2" charset="2"/>
                  <a:buChar char="Ø"/>
                </a:pPr>
                <a:r>
                  <a:rPr lang="en-US" sz="2400" dirty="0"/>
                  <a:t>P(A) is your “belief” about A</a:t>
                </a:r>
              </a:p>
              <a:p>
                <a:pPr lvl="1"/>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636217"/>
              </a:xfrm>
              <a:blipFill>
                <a:blip r:embed="rId2"/>
                <a:stretch>
                  <a:fillRect l="-2095" t="-449"/>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Probabilities (recap)</a:t>
            </a:r>
          </a:p>
        </p:txBody>
      </p:sp>
    </p:spTree>
    <p:extLst>
      <p:ext uri="{BB962C8B-B14F-4D97-AF65-F5344CB8AC3E}">
        <p14:creationId xmlns:p14="http://schemas.microsoft.com/office/powerpoint/2010/main" val="9720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473799"/>
                <a:ext cx="9071640" cy="2331720"/>
              </a:xfrm>
            </p:spPr>
            <p:txBody>
              <a:bodyPr/>
              <a:lstStyle/>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0</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𝑃</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𝐴</m:t>
                    </m:r>
                    <m:r>
                      <a:rPr lang="ro-RO" sz="2800" b="0" i="1" smtClean="0">
                        <a:latin typeface="Cambria Math" panose="02040503050406030204" pitchFamily="18" charset="0"/>
                        <a:ea typeface="Cambria Math" panose="02040503050406030204" pitchFamily="18" charset="0"/>
                      </a:rPr>
                      <m:t>)≤1</m:t>
                    </m:r>
                  </m:oMath>
                </a14:m>
                <a:endParaRPr lang="en-US" sz="280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=0</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=1</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𝑜𝑟</m:t>
                        </m:r>
                        <m:r>
                          <a:rPr lang="ro-RO" sz="2800" b="0" i="1" smtClean="0">
                            <a:latin typeface="Cambria Math" panose="02040503050406030204" pitchFamily="18" charset="0"/>
                          </a:rPr>
                          <m:t> </m:t>
                        </m:r>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r>
                      <a:rPr lang="ro-RO" sz="2800" b="0" i="1" smtClean="0">
                        <a:latin typeface="Cambria Math" panose="02040503050406030204" pitchFamily="18" charset="0"/>
                      </a:rPr>
                      <m:t>(</m:t>
                    </m:r>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𝑎𝑛𝑑</m:t>
                    </m:r>
                    <m:r>
                      <a:rPr lang="ro-RO" sz="2800" b="0" i="1" smtClean="0">
                        <a:latin typeface="Cambria Math" panose="02040503050406030204" pitchFamily="18" charset="0"/>
                      </a:rPr>
                      <m:t> </m:t>
                    </m:r>
                    <m:r>
                      <a:rPr lang="ro-RO" sz="2800" b="0" i="1" smtClean="0">
                        <a:latin typeface="Cambria Math" panose="02040503050406030204" pitchFamily="18" charset="0"/>
                      </a:rPr>
                      <m:t>𝐵</m:t>
                    </m:r>
                    <m:r>
                      <a:rPr lang="ro-RO" sz="2800" b="0" i="1" smtClean="0">
                        <a:latin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473799"/>
                <a:ext cx="9071640" cy="233172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Axioms of Probability (recap)</a:t>
            </a:r>
          </a:p>
        </p:txBody>
      </p:sp>
      <p:sp>
        <p:nvSpPr>
          <p:cNvPr id="6" name="Rectangle 5">
            <a:extLst>
              <a:ext uri="{FF2B5EF4-FFF2-40B4-BE49-F238E27FC236}">
                <a16:creationId xmlns:a16="http://schemas.microsoft.com/office/drawing/2014/main" id="{32AE13A7-7993-6E46-B299-0290FC812985}"/>
              </a:ext>
            </a:extLst>
          </p:cNvPr>
          <p:cNvSpPr/>
          <p:nvPr/>
        </p:nvSpPr>
        <p:spPr>
          <a:xfrm>
            <a:off x="2857236" y="4583763"/>
            <a:ext cx="3657600" cy="2568389"/>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CB4E1D2-5767-AB4C-8A57-C83D19F7BE08}"/>
              </a:ext>
            </a:extLst>
          </p:cNvPr>
          <p:cNvSpPr/>
          <p:nvPr/>
        </p:nvSpPr>
        <p:spPr>
          <a:xfrm>
            <a:off x="4268509" y="4893106"/>
            <a:ext cx="1755648" cy="1865376"/>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8" name="Rectangle 7">
            <a:extLst>
              <a:ext uri="{FF2B5EF4-FFF2-40B4-BE49-F238E27FC236}">
                <a16:creationId xmlns:a16="http://schemas.microsoft.com/office/drawing/2014/main" id="{5D115C0D-9F42-474D-B062-1A6A2F1C4CAC}"/>
              </a:ext>
            </a:extLst>
          </p:cNvPr>
          <p:cNvSpPr/>
          <p:nvPr/>
        </p:nvSpPr>
        <p:spPr>
          <a:xfrm>
            <a:off x="3232073" y="5172890"/>
            <a:ext cx="1547746"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1" name="TextBox 10">
            <a:extLst>
              <a:ext uri="{FF2B5EF4-FFF2-40B4-BE49-F238E27FC236}">
                <a16:creationId xmlns:a16="http://schemas.microsoft.com/office/drawing/2014/main" id="{38D0D9D9-64BC-F740-BCAC-824512345A58}"/>
              </a:ext>
            </a:extLst>
          </p:cNvPr>
          <p:cNvSpPr txBox="1"/>
          <p:nvPr/>
        </p:nvSpPr>
        <p:spPr>
          <a:xfrm>
            <a:off x="4896465" y="3855453"/>
            <a:ext cx="1418406" cy="461665"/>
          </a:xfrm>
          <a:prstGeom prst="rect">
            <a:avLst/>
          </a:prstGeom>
          <a:noFill/>
        </p:spPr>
        <p:txBody>
          <a:bodyPr wrap="square" rtlCol="0">
            <a:spAutoFit/>
          </a:bodyPr>
          <a:lstStyle/>
          <a:p>
            <a:pPr algn="ctr"/>
            <a:r>
              <a:rPr lang="en-US" sz="2400" dirty="0"/>
              <a:t>A and B</a:t>
            </a:r>
          </a:p>
        </p:txBody>
      </p:sp>
      <p:sp>
        <p:nvSpPr>
          <p:cNvPr id="12" name="TextBox 11">
            <a:extLst>
              <a:ext uri="{FF2B5EF4-FFF2-40B4-BE49-F238E27FC236}">
                <a16:creationId xmlns:a16="http://schemas.microsoft.com/office/drawing/2014/main" id="{2D20FCA1-265C-4243-9D85-47DCD41DD477}"/>
              </a:ext>
            </a:extLst>
          </p:cNvPr>
          <p:cNvSpPr txBox="1"/>
          <p:nvPr/>
        </p:nvSpPr>
        <p:spPr>
          <a:xfrm>
            <a:off x="3103765" y="3805519"/>
            <a:ext cx="1306870" cy="461665"/>
          </a:xfrm>
          <a:prstGeom prst="rect">
            <a:avLst/>
          </a:prstGeom>
          <a:noFill/>
        </p:spPr>
        <p:txBody>
          <a:bodyPr wrap="square" rtlCol="0">
            <a:spAutoFit/>
          </a:bodyPr>
          <a:lstStyle/>
          <a:p>
            <a:pPr algn="ctr"/>
            <a:r>
              <a:rPr lang="en-US" sz="2400" dirty="0"/>
              <a:t>A or B</a:t>
            </a:r>
          </a:p>
        </p:txBody>
      </p:sp>
      <p:sp>
        <p:nvSpPr>
          <p:cNvPr id="16" name="Freeform 15">
            <a:extLst>
              <a:ext uri="{FF2B5EF4-FFF2-40B4-BE49-F238E27FC236}">
                <a16:creationId xmlns:a16="http://schemas.microsoft.com/office/drawing/2014/main" id="{CDE73D0F-B3EC-284E-92A4-89DD64A9C686}"/>
              </a:ext>
            </a:extLst>
          </p:cNvPr>
          <p:cNvSpPr/>
          <p:nvPr/>
        </p:nvSpPr>
        <p:spPr>
          <a:xfrm>
            <a:off x="4168877" y="5090927"/>
            <a:ext cx="727587" cy="1496687"/>
          </a:xfrm>
          <a:custGeom>
            <a:avLst/>
            <a:gdLst>
              <a:gd name="connsiteX0" fmla="*/ 88490 w 777247"/>
              <a:gd name="connsiteY0" fmla="*/ 2184 h 1496687"/>
              <a:gd name="connsiteX1" fmla="*/ 304800 w 777247"/>
              <a:gd name="connsiteY1" fmla="*/ 2184 h 1496687"/>
              <a:gd name="connsiteX2" fmla="*/ 462116 w 777247"/>
              <a:gd name="connsiteY2" fmla="*/ 12016 h 1496687"/>
              <a:gd name="connsiteX3" fmla="*/ 511277 w 777247"/>
              <a:gd name="connsiteY3" fmla="*/ 21848 h 1496687"/>
              <a:gd name="connsiteX4" fmla="*/ 717754 w 777247"/>
              <a:gd name="connsiteY4" fmla="*/ 41513 h 1496687"/>
              <a:gd name="connsiteX5" fmla="*/ 737419 w 777247"/>
              <a:gd name="connsiteY5" fmla="*/ 356145 h 1496687"/>
              <a:gd name="connsiteX6" fmla="*/ 757084 w 777247"/>
              <a:gd name="connsiteY6" fmla="*/ 690442 h 1496687"/>
              <a:gd name="connsiteX7" fmla="*/ 766916 w 777247"/>
              <a:gd name="connsiteY7" fmla="*/ 946080 h 1496687"/>
              <a:gd name="connsiteX8" fmla="*/ 776748 w 777247"/>
              <a:gd name="connsiteY8" fmla="*/ 995242 h 1496687"/>
              <a:gd name="connsiteX9" fmla="*/ 717754 w 777247"/>
              <a:gd name="connsiteY9" fmla="*/ 1211551 h 1496687"/>
              <a:gd name="connsiteX10" fmla="*/ 717754 w 777247"/>
              <a:gd name="connsiteY10" fmla="*/ 1437693 h 1496687"/>
              <a:gd name="connsiteX11" fmla="*/ 639096 w 777247"/>
              <a:gd name="connsiteY11" fmla="*/ 1486855 h 1496687"/>
              <a:gd name="connsiteX12" fmla="*/ 609600 w 777247"/>
              <a:gd name="connsiteY12" fmla="*/ 1496687 h 1496687"/>
              <a:gd name="connsiteX13" fmla="*/ 78658 w 777247"/>
              <a:gd name="connsiteY13" fmla="*/ 1486855 h 1496687"/>
              <a:gd name="connsiteX14" fmla="*/ 29496 w 777247"/>
              <a:gd name="connsiteY14" fmla="*/ 1447526 h 1496687"/>
              <a:gd name="connsiteX15" fmla="*/ 9832 w 777247"/>
              <a:gd name="connsiteY15" fmla="*/ 1241048 h 1496687"/>
              <a:gd name="connsiteX16" fmla="*/ 29496 w 777247"/>
              <a:gd name="connsiteY16" fmla="*/ 887087 h 1496687"/>
              <a:gd name="connsiteX17" fmla="*/ 19664 w 777247"/>
              <a:gd name="connsiteY17" fmla="*/ 611784 h 1496687"/>
              <a:gd name="connsiteX18" fmla="*/ 9832 w 777247"/>
              <a:gd name="connsiteY18" fmla="*/ 533126 h 1496687"/>
              <a:gd name="connsiteX19" fmla="*/ 0 w 777247"/>
              <a:gd name="connsiteY19" fmla="*/ 336480 h 1496687"/>
              <a:gd name="connsiteX20" fmla="*/ 9832 w 777247"/>
              <a:gd name="connsiteY20" fmla="*/ 218493 h 1496687"/>
              <a:gd name="connsiteX21" fmla="*/ 19664 w 777247"/>
              <a:gd name="connsiteY21" fmla="*/ 188997 h 1496687"/>
              <a:gd name="connsiteX22" fmla="*/ 39329 w 777247"/>
              <a:gd name="connsiteY22" fmla="*/ 90674 h 1496687"/>
              <a:gd name="connsiteX23" fmla="*/ 58993 w 777247"/>
              <a:gd name="connsiteY23" fmla="*/ 31680 h 1496687"/>
              <a:gd name="connsiteX24" fmla="*/ 88490 w 777247"/>
              <a:gd name="connsiteY24" fmla="*/ 2184 h 149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247" h="1496687">
                <a:moveTo>
                  <a:pt x="88490" y="2184"/>
                </a:moveTo>
                <a:cubicBezTo>
                  <a:pt x="129458" y="-2732"/>
                  <a:pt x="47073" y="2184"/>
                  <a:pt x="304800" y="2184"/>
                </a:cubicBezTo>
                <a:cubicBezTo>
                  <a:pt x="357341" y="2184"/>
                  <a:pt x="409677" y="8739"/>
                  <a:pt x="462116" y="12016"/>
                </a:cubicBezTo>
                <a:cubicBezTo>
                  <a:pt x="478503" y="15293"/>
                  <a:pt x="494628" y="20400"/>
                  <a:pt x="511277" y="21848"/>
                </a:cubicBezTo>
                <a:lnTo>
                  <a:pt x="717754" y="41513"/>
                </a:lnTo>
                <a:cubicBezTo>
                  <a:pt x="757755" y="161508"/>
                  <a:pt x="726381" y="58105"/>
                  <a:pt x="737419" y="356145"/>
                </a:cubicBezTo>
                <a:cubicBezTo>
                  <a:pt x="747213" y="620589"/>
                  <a:pt x="738638" y="524439"/>
                  <a:pt x="757084" y="690442"/>
                </a:cubicBezTo>
                <a:cubicBezTo>
                  <a:pt x="760361" y="775655"/>
                  <a:pt x="761426" y="860981"/>
                  <a:pt x="766916" y="946080"/>
                </a:cubicBezTo>
                <a:cubicBezTo>
                  <a:pt x="767992" y="962757"/>
                  <a:pt x="779791" y="978810"/>
                  <a:pt x="776748" y="995242"/>
                </a:cubicBezTo>
                <a:cubicBezTo>
                  <a:pt x="763139" y="1068729"/>
                  <a:pt x="737419" y="1139448"/>
                  <a:pt x="717754" y="1211551"/>
                </a:cubicBezTo>
                <a:cubicBezTo>
                  <a:pt x="722443" y="1281887"/>
                  <a:pt x="737400" y="1365659"/>
                  <a:pt x="717754" y="1437693"/>
                </a:cubicBezTo>
                <a:cubicBezTo>
                  <a:pt x="706847" y="1477686"/>
                  <a:pt x="673771" y="1475297"/>
                  <a:pt x="639096" y="1486855"/>
                </a:cubicBezTo>
                <a:lnTo>
                  <a:pt x="609600" y="1496687"/>
                </a:lnTo>
                <a:lnTo>
                  <a:pt x="78658" y="1486855"/>
                </a:lnTo>
                <a:cubicBezTo>
                  <a:pt x="46239" y="1485717"/>
                  <a:pt x="45460" y="1471471"/>
                  <a:pt x="29496" y="1447526"/>
                </a:cubicBezTo>
                <a:cubicBezTo>
                  <a:pt x="2806" y="1367453"/>
                  <a:pt x="9832" y="1397155"/>
                  <a:pt x="9832" y="1241048"/>
                </a:cubicBezTo>
                <a:cubicBezTo>
                  <a:pt x="9832" y="953927"/>
                  <a:pt x="-4464" y="1022929"/>
                  <a:pt x="29496" y="887087"/>
                </a:cubicBezTo>
                <a:cubicBezTo>
                  <a:pt x="26219" y="795319"/>
                  <a:pt x="24757" y="703469"/>
                  <a:pt x="19664" y="611784"/>
                </a:cubicBezTo>
                <a:cubicBezTo>
                  <a:pt x="18198" y="585401"/>
                  <a:pt x="11715" y="559482"/>
                  <a:pt x="9832" y="533126"/>
                </a:cubicBezTo>
                <a:cubicBezTo>
                  <a:pt x="5156" y="467662"/>
                  <a:pt x="3277" y="402029"/>
                  <a:pt x="0" y="336480"/>
                </a:cubicBezTo>
                <a:cubicBezTo>
                  <a:pt x="3277" y="297151"/>
                  <a:pt x="4616" y="257612"/>
                  <a:pt x="9832" y="218493"/>
                </a:cubicBezTo>
                <a:cubicBezTo>
                  <a:pt x="11202" y="208220"/>
                  <a:pt x="17334" y="199095"/>
                  <a:pt x="19664" y="188997"/>
                </a:cubicBezTo>
                <a:cubicBezTo>
                  <a:pt x="27180" y="156430"/>
                  <a:pt x="28760" y="122382"/>
                  <a:pt x="39329" y="90674"/>
                </a:cubicBezTo>
                <a:lnTo>
                  <a:pt x="58993" y="31680"/>
                </a:lnTo>
                <a:cubicBezTo>
                  <a:pt x="94708" y="43586"/>
                  <a:pt x="47522" y="7100"/>
                  <a:pt x="88490" y="2184"/>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8570E4E-790C-3040-BEFA-917A43B3602F}"/>
              </a:ext>
            </a:extLst>
          </p:cNvPr>
          <p:cNvSpPr/>
          <p:nvPr/>
        </p:nvSpPr>
        <p:spPr>
          <a:xfrm>
            <a:off x="3146323" y="4833617"/>
            <a:ext cx="2969342" cy="2003357"/>
          </a:xfrm>
          <a:custGeom>
            <a:avLst/>
            <a:gdLst>
              <a:gd name="connsiteX0" fmla="*/ 29496 w 2969342"/>
              <a:gd name="connsiteY0" fmla="*/ 898590 h 2003357"/>
              <a:gd name="connsiteX1" fmla="*/ 19664 w 2969342"/>
              <a:gd name="connsiteY1" fmla="*/ 829764 h 2003357"/>
              <a:gd name="connsiteX2" fmla="*/ 0 w 2969342"/>
              <a:gd name="connsiteY2" fmla="*/ 760938 h 2003357"/>
              <a:gd name="connsiteX3" fmla="*/ 9832 w 2969342"/>
              <a:gd name="connsiteY3" fmla="*/ 475803 h 2003357"/>
              <a:gd name="connsiteX4" fmla="*/ 19664 w 2969342"/>
              <a:gd name="connsiteY4" fmla="*/ 436474 h 2003357"/>
              <a:gd name="connsiteX5" fmla="*/ 29496 w 2969342"/>
              <a:gd name="connsiteY5" fmla="*/ 367648 h 2003357"/>
              <a:gd name="connsiteX6" fmla="*/ 39329 w 2969342"/>
              <a:gd name="connsiteY6" fmla="*/ 338151 h 2003357"/>
              <a:gd name="connsiteX7" fmla="*/ 68825 w 2969342"/>
              <a:gd name="connsiteY7" fmla="*/ 328319 h 2003357"/>
              <a:gd name="connsiteX8" fmla="*/ 88490 w 2969342"/>
              <a:gd name="connsiteY8" fmla="*/ 298822 h 2003357"/>
              <a:gd name="connsiteX9" fmla="*/ 176980 w 2969342"/>
              <a:gd name="connsiteY9" fmla="*/ 279158 h 2003357"/>
              <a:gd name="connsiteX10" fmla="*/ 216309 w 2969342"/>
              <a:gd name="connsiteY10" fmla="*/ 269325 h 2003357"/>
              <a:gd name="connsiteX11" fmla="*/ 412954 w 2969342"/>
              <a:gd name="connsiteY11" fmla="*/ 259493 h 2003357"/>
              <a:gd name="connsiteX12" fmla="*/ 619432 w 2969342"/>
              <a:gd name="connsiteY12" fmla="*/ 259493 h 2003357"/>
              <a:gd name="connsiteX13" fmla="*/ 678425 w 2969342"/>
              <a:gd name="connsiteY13" fmla="*/ 279158 h 2003357"/>
              <a:gd name="connsiteX14" fmla="*/ 1012722 w 2969342"/>
              <a:gd name="connsiteY14" fmla="*/ 269325 h 2003357"/>
              <a:gd name="connsiteX15" fmla="*/ 1052051 w 2969342"/>
              <a:gd name="connsiteY15" fmla="*/ 229996 h 2003357"/>
              <a:gd name="connsiteX16" fmla="*/ 1071716 w 2969342"/>
              <a:gd name="connsiteY16" fmla="*/ 82513 h 2003357"/>
              <a:gd name="connsiteX17" fmla="*/ 1081548 w 2969342"/>
              <a:gd name="connsiteY17" fmla="*/ 53016 h 2003357"/>
              <a:gd name="connsiteX18" fmla="*/ 1111045 w 2969342"/>
              <a:gd name="connsiteY18" fmla="*/ 33351 h 2003357"/>
              <a:gd name="connsiteX19" fmla="*/ 1219200 w 2969342"/>
              <a:gd name="connsiteY19" fmla="*/ 3854 h 2003357"/>
              <a:gd name="connsiteX20" fmla="*/ 1533832 w 2969342"/>
              <a:gd name="connsiteY20" fmla="*/ 13687 h 2003357"/>
              <a:gd name="connsiteX21" fmla="*/ 1651819 w 2969342"/>
              <a:gd name="connsiteY21" fmla="*/ 23519 h 2003357"/>
              <a:gd name="connsiteX22" fmla="*/ 2074606 w 2969342"/>
              <a:gd name="connsiteY22" fmla="*/ 13687 h 2003357"/>
              <a:gd name="connsiteX23" fmla="*/ 2202425 w 2969342"/>
              <a:gd name="connsiteY23" fmla="*/ 3854 h 2003357"/>
              <a:gd name="connsiteX24" fmla="*/ 2861187 w 2969342"/>
              <a:gd name="connsiteY24" fmla="*/ 23519 h 2003357"/>
              <a:gd name="connsiteX25" fmla="*/ 2949677 w 2969342"/>
              <a:gd name="connsiteY25" fmla="*/ 62848 h 2003357"/>
              <a:gd name="connsiteX26" fmla="*/ 2959509 w 2969342"/>
              <a:gd name="connsiteY26" fmla="*/ 475803 h 2003357"/>
              <a:gd name="connsiteX27" fmla="*/ 2969342 w 2969342"/>
              <a:gd name="connsiteY27" fmla="*/ 554461 h 2003357"/>
              <a:gd name="connsiteX28" fmla="*/ 2949677 w 2969342"/>
              <a:gd name="connsiteY28" fmla="*/ 1380371 h 2003357"/>
              <a:gd name="connsiteX29" fmla="*/ 2939845 w 2969342"/>
              <a:gd name="connsiteY29" fmla="*/ 1891648 h 2003357"/>
              <a:gd name="connsiteX30" fmla="*/ 2910348 w 2969342"/>
              <a:gd name="connsiteY30" fmla="*/ 1989971 h 2003357"/>
              <a:gd name="connsiteX31" fmla="*/ 2880851 w 2969342"/>
              <a:gd name="connsiteY31" fmla="*/ 1999803 h 2003357"/>
              <a:gd name="connsiteX32" fmla="*/ 2310580 w 2969342"/>
              <a:gd name="connsiteY32" fmla="*/ 1980138 h 2003357"/>
              <a:gd name="connsiteX33" fmla="*/ 1632154 w 2969342"/>
              <a:gd name="connsiteY33" fmla="*/ 1989971 h 2003357"/>
              <a:gd name="connsiteX34" fmla="*/ 1563329 w 2969342"/>
              <a:gd name="connsiteY34" fmla="*/ 1999803 h 2003357"/>
              <a:gd name="connsiteX35" fmla="*/ 1101212 w 2969342"/>
              <a:gd name="connsiteY35" fmla="*/ 1980138 h 2003357"/>
              <a:gd name="connsiteX36" fmla="*/ 1052051 w 2969342"/>
              <a:gd name="connsiteY36" fmla="*/ 1901480 h 2003357"/>
              <a:gd name="connsiteX37" fmla="*/ 1042219 w 2969342"/>
              <a:gd name="connsiteY37" fmla="*/ 1871984 h 2003357"/>
              <a:gd name="connsiteX38" fmla="*/ 1032387 w 2969342"/>
              <a:gd name="connsiteY38" fmla="*/ 1793325 h 2003357"/>
              <a:gd name="connsiteX39" fmla="*/ 1012722 w 2969342"/>
              <a:gd name="connsiteY39" fmla="*/ 1734332 h 2003357"/>
              <a:gd name="connsiteX40" fmla="*/ 983225 w 2969342"/>
              <a:gd name="connsiteY40" fmla="*/ 1714667 h 2003357"/>
              <a:gd name="connsiteX41" fmla="*/ 855406 w 2969342"/>
              <a:gd name="connsiteY41" fmla="*/ 1695003 h 2003357"/>
              <a:gd name="connsiteX42" fmla="*/ 717754 w 2969342"/>
              <a:gd name="connsiteY42" fmla="*/ 1704835 h 2003357"/>
              <a:gd name="connsiteX43" fmla="*/ 314632 w 2969342"/>
              <a:gd name="connsiteY43" fmla="*/ 1724500 h 2003357"/>
              <a:gd name="connsiteX44" fmla="*/ 176980 w 2969342"/>
              <a:gd name="connsiteY44" fmla="*/ 1714667 h 2003357"/>
              <a:gd name="connsiteX45" fmla="*/ 147483 w 2969342"/>
              <a:gd name="connsiteY45" fmla="*/ 1704835 h 2003357"/>
              <a:gd name="connsiteX46" fmla="*/ 49161 w 2969342"/>
              <a:gd name="connsiteY46" fmla="*/ 1695003 h 2003357"/>
              <a:gd name="connsiteX47" fmla="*/ 29496 w 2969342"/>
              <a:gd name="connsiteY47" fmla="*/ 1419700 h 2003357"/>
              <a:gd name="connsiteX48" fmla="*/ 19664 w 2969342"/>
              <a:gd name="connsiteY48" fmla="*/ 1321377 h 2003357"/>
              <a:gd name="connsiteX49" fmla="*/ 29496 w 2969342"/>
              <a:gd name="connsiteY49" fmla="*/ 898590 h 200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9342" h="2003357">
                <a:moveTo>
                  <a:pt x="29496" y="898590"/>
                </a:moveTo>
                <a:cubicBezTo>
                  <a:pt x="26219" y="875648"/>
                  <a:pt x="23810" y="852565"/>
                  <a:pt x="19664" y="829764"/>
                </a:cubicBezTo>
                <a:cubicBezTo>
                  <a:pt x="14726" y="802603"/>
                  <a:pt x="8424" y="786210"/>
                  <a:pt x="0" y="760938"/>
                </a:cubicBezTo>
                <a:cubicBezTo>
                  <a:pt x="3277" y="665893"/>
                  <a:pt x="4079" y="570730"/>
                  <a:pt x="9832" y="475803"/>
                </a:cubicBezTo>
                <a:cubicBezTo>
                  <a:pt x="10649" y="462315"/>
                  <a:pt x="17247" y="449769"/>
                  <a:pt x="19664" y="436474"/>
                </a:cubicBezTo>
                <a:cubicBezTo>
                  <a:pt x="23810" y="413673"/>
                  <a:pt x="24951" y="390373"/>
                  <a:pt x="29496" y="367648"/>
                </a:cubicBezTo>
                <a:cubicBezTo>
                  <a:pt x="31529" y="357485"/>
                  <a:pt x="32000" y="345480"/>
                  <a:pt x="39329" y="338151"/>
                </a:cubicBezTo>
                <a:cubicBezTo>
                  <a:pt x="46657" y="330823"/>
                  <a:pt x="58993" y="331596"/>
                  <a:pt x="68825" y="328319"/>
                </a:cubicBezTo>
                <a:cubicBezTo>
                  <a:pt x="75380" y="318487"/>
                  <a:pt x="79262" y="306204"/>
                  <a:pt x="88490" y="298822"/>
                </a:cubicBezTo>
                <a:cubicBezTo>
                  <a:pt x="101246" y="288617"/>
                  <a:pt x="176343" y="279285"/>
                  <a:pt x="176980" y="279158"/>
                </a:cubicBezTo>
                <a:cubicBezTo>
                  <a:pt x="190231" y="276508"/>
                  <a:pt x="202842" y="270447"/>
                  <a:pt x="216309" y="269325"/>
                </a:cubicBezTo>
                <a:cubicBezTo>
                  <a:pt x="281712" y="263875"/>
                  <a:pt x="347406" y="262770"/>
                  <a:pt x="412954" y="259493"/>
                </a:cubicBezTo>
                <a:cubicBezTo>
                  <a:pt x="498196" y="238183"/>
                  <a:pt x="472798" y="240367"/>
                  <a:pt x="619432" y="259493"/>
                </a:cubicBezTo>
                <a:cubicBezTo>
                  <a:pt x="639986" y="262174"/>
                  <a:pt x="678425" y="279158"/>
                  <a:pt x="678425" y="279158"/>
                </a:cubicBezTo>
                <a:cubicBezTo>
                  <a:pt x="789857" y="275880"/>
                  <a:pt x="901404" y="275342"/>
                  <a:pt x="1012722" y="269325"/>
                </a:cubicBezTo>
                <a:cubicBezTo>
                  <a:pt x="1048323" y="267401"/>
                  <a:pt x="1042670" y="258140"/>
                  <a:pt x="1052051" y="229996"/>
                </a:cubicBezTo>
                <a:cubicBezTo>
                  <a:pt x="1056786" y="187380"/>
                  <a:pt x="1061906" y="126656"/>
                  <a:pt x="1071716" y="82513"/>
                </a:cubicBezTo>
                <a:cubicBezTo>
                  <a:pt x="1073964" y="72396"/>
                  <a:pt x="1075074" y="61109"/>
                  <a:pt x="1081548" y="53016"/>
                </a:cubicBezTo>
                <a:cubicBezTo>
                  <a:pt x="1088930" y="43788"/>
                  <a:pt x="1100246" y="38150"/>
                  <a:pt x="1111045" y="33351"/>
                </a:cubicBezTo>
                <a:cubicBezTo>
                  <a:pt x="1151867" y="15208"/>
                  <a:pt x="1177145" y="12265"/>
                  <a:pt x="1219200" y="3854"/>
                </a:cubicBezTo>
                <a:lnTo>
                  <a:pt x="1533832" y="13687"/>
                </a:lnTo>
                <a:cubicBezTo>
                  <a:pt x="1573257" y="15479"/>
                  <a:pt x="1612354" y="23519"/>
                  <a:pt x="1651819" y="23519"/>
                </a:cubicBezTo>
                <a:cubicBezTo>
                  <a:pt x="1792786" y="23519"/>
                  <a:pt x="1933677" y="16964"/>
                  <a:pt x="2074606" y="13687"/>
                </a:cubicBezTo>
                <a:cubicBezTo>
                  <a:pt x="2117212" y="10409"/>
                  <a:pt x="2159693" y="3854"/>
                  <a:pt x="2202425" y="3854"/>
                </a:cubicBezTo>
                <a:cubicBezTo>
                  <a:pt x="2743996" y="3854"/>
                  <a:pt x="2606094" y="-12922"/>
                  <a:pt x="2861187" y="23519"/>
                </a:cubicBezTo>
                <a:cubicBezTo>
                  <a:pt x="2931390" y="46921"/>
                  <a:pt x="2902933" y="31686"/>
                  <a:pt x="2949677" y="62848"/>
                </a:cubicBezTo>
                <a:cubicBezTo>
                  <a:pt x="2952954" y="200500"/>
                  <a:pt x="2954006" y="338222"/>
                  <a:pt x="2959509" y="475803"/>
                </a:cubicBezTo>
                <a:cubicBezTo>
                  <a:pt x="2960565" y="502205"/>
                  <a:pt x="2969342" y="528038"/>
                  <a:pt x="2969342" y="554461"/>
                </a:cubicBezTo>
                <a:cubicBezTo>
                  <a:pt x="2969342" y="935977"/>
                  <a:pt x="2962480" y="1060290"/>
                  <a:pt x="2949677" y="1380371"/>
                </a:cubicBezTo>
                <a:cubicBezTo>
                  <a:pt x="2946400" y="1550797"/>
                  <a:pt x="2945929" y="1721299"/>
                  <a:pt x="2939845" y="1891648"/>
                </a:cubicBezTo>
                <a:cubicBezTo>
                  <a:pt x="2939380" y="1904673"/>
                  <a:pt x="2912203" y="1989353"/>
                  <a:pt x="2910348" y="1989971"/>
                </a:cubicBezTo>
                <a:lnTo>
                  <a:pt x="2880851" y="1999803"/>
                </a:lnTo>
                <a:cubicBezTo>
                  <a:pt x="2650075" y="1974162"/>
                  <a:pt x="2728084" y="1980138"/>
                  <a:pt x="2310580" y="1980138"/>
                </a:cubicBezTo>
                <a:cubicBezTo>
                  <a:pt x="2084414" y="1980138"/>
                  <a:pt x="1858296" y="1986693"/>
                  <a:pt x="1632154" y="1989971"/>
                </a:cubicBezTo>
                <a:cubicBezTo>
                  <a:pt x="1609212" y="1993248"/>
                  <a:pt x="1586504" y="1999803"/>
                  <a:pt x="1563329" y="1999803"/>
                </a:cubicBezTo>
                <a:cubicBezTo>
                  <a:pt x="1184813" y="1999803"/>
                  <a:pt x="1279183" y="2015734"/>
                  <a:pt x="1101212" y="1980138"/>
                </a:cubicBezTo>
                <a:cubicBezTo>
                  <a:pt x="1054469" y="1948976"/>
                  <a:pt x="1075453" y="1971684"/>
                  <a:pt x="1052051" y="1901480"/>
                </a:cubicBezTo>
                <a:lnTo>
                  <a:pt x="1042219" y="1871984"/>
                </a:lnTo>
                <a:cubicBezTo>
                  <a:pt x="1038942" y="1845764"/>
                  <a:pt x="1037924" y="1819162"/>
                  <a:pt x="1032387" y="1793325"/>
                </a:cubicBezTo>
                <a:cubicBezTo>
                  <a:pt x="1028044" y="1773057"/>
                  <a:pt x="1029969" y="1745830"/>
                  <a:pt x="1012722" y="1734332"/>
                </a:cubicBezTo>
                <a:cubicBezTo>
                  <a:pt x="1002890" y="1727777"/>
                  <a:pt x="993794" y="1719952"/>
                  <a:pt x="983225" y="1714667"/>
                </a:cubicBezTo>
                <a:cubicBezTo>
                  <a:pt x="947792" y="1696950"/>
                  <a:pt x="883601" y="1697822"/>
                  <a:pt x="855406" y="1695003"/>
                </a:cubicBezTo>
                <a:cubicBezTo>
                  <a:pt x="809522" y="1698280"/>
                  <a:pt x="763717" y="1702959"/>
                  <a:pt x="717754" y="1704835"/>
                </a:cubicBezTo>
                <a:lnTo>
                  <a:pt x="314632" y="1724500"/>
                </a:lnTo>
                <a:cubicBezTo>
                  <a:pt x="268748" y="1721222"/>
                  <a:pt x="222666" y="1720042"/>
                  <a:pt x="176980" y="1714667"/>
                </a:cubicBezTo>
                <a:cubicBezTo>
                  <a:pt x="166687" y="1713456"/>
                  <a:pt x="157727" y="1706411"/>
                  <a:pt x="147483" y="1704835"/>
                </a:cubicBezTo>
                <a:cubicBezTo>
                  <a:pt x="114929" y="1699827"/>
                  <a:pt x="81935" y="1698280"/>
                  <a:pt x="49161" y="1695003"/>
                </a:cubicBezTo>
                <a:cubicBezTo>
                  <a:pt x="12729" y="1585703"/>
                  <a:pt x="45043" y="1691761"/>
                  <a:pt x="29496" y="1419700"/>
                </a:cubicBezTo>
                <a:cubicBezTo>
                  <a:pt x="27617" y="1386816"/>
                  <a:pt x="22941" y="1354151"/>
                  <a:pt x="19664" y="1321377"/>
                </a:cubicBezTo>
                <a:lnTo>
                  <a:pt x="29496" y="89859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E847B56-87E2-394F-9F46-043DAB0B7D10}"/>
              </a:ext>
            </a:extLst>
          </p:cNvPr>
          <p:cNvCxnSpPr>
            <a:cxnSpLocks/>
            <a:stCxn id="11" idx="2"/>
            <a:endCxn id="16" idx="2"/>
          </p:cNvCxnSpPr>
          <p:nvPr/>
        </p:nvCxnSpPr>
        <p:spPr>
          <a:xfrm flipH="1">
            <a:off x="4601467" y="4317118"/>
            <a:ext cx="1004201" cy="78582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95BB83-8692-5E4F-88F5-E18357E24C85}"/>
              </a:ext>
            </a:extLst>
          </p:cNvPr>
          <p:cNvCxnSpPr>
            <a:cxnSpLocks/>
            <a:stCxn id="12" idx="2"/>
            <a:endCxn id="19" idx="12"/>
          </p:cNvCxnSpPr>
          <p:nvPr/>
        </p:nvCxnSpPr>
        <p:spPr>
          <a:xfrm>
            <a:off x="3757200" y="4267184"/>
            <a:ext cx="8555" cy="825926"/>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p:bldP spid="12" grpId="0"/>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type="subTitle"/>
              </p:nvPr>
            </p:nvSpPr>
            <p:spPr>
              <a:xfrm>
                <a:off x="504000" y="2000250"/>
                <a:ext cx="9071640" cy="5114925"/>
              </a:xfrm>
            </p:spPr>
            <p:txBody>
              <a:bodyPr/>
              <a:lstStyle/>
              <a:p>
                <a:pPr/>
                <a14:m>
                  <m:oMathPara xmlns:m="http://schemas.openxmlformats.org/officeDocument/2006/math">
                    <m:oMathParaPr>
                      <m:jc m:val="centerGroup"/>
                    </m:oMathParaPr>
                    <m:oMath xmlns:m="http://schemas.openxmlformats.org/officeDocument/2006/math">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r>
                            <a:rPr lang="ro-RO" sz="2800" b="0" i="1" smtClean="0">
                              <a:latin typeface="Cambria Math" panose="02040503050406030204" pitchFamily="18" charset="0"/>
                            </a:rPr>
                            <m:t>𝑌</m:t>
                          </m:r>
                          <m:r>
                            <a:rPr lang="ro-RO" sz="2800" b="0" i="1" smtClean="0">
                              <a:latin typeface="Cambria Math" panose="02040503050406030204" pitchFamily="18" charset="0"/>
                            </a:rPr>
                            <m:t>=</m:t>
                          </m:r>
                          <m:r>
                            <a:rPr lang="ro-RO" sz="2800" b="0" i="1" smtClean="0">
                              <a:latin typeface="Cambria Math" panose="02040503050406030204" pitchFamily="18" charset="0"/>
                            </a:rPr>
                            <m:t>𝑦</m:t>
                          </m:r>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𝑋</m:t>
                      </m:r>
                      <m:r>
                        <a:rPr lang="ro-RO" sz="2800" b="0" i="1" smtClean="0">
                          <a:latin typeface="Cambria Math" panose="02040503050406030204" pitchFamily="18" charset="0"/>
                        </a:rPr>
                        <m:t>=</m:t>
                      </m:r>
                      <m:r>
                        <a:rPr lang="ro-RO" sz="2800" b="0" i="1" smtClean="0">
                          <a:latin typeface="Cambria Math" panose="02040503050406030204" pitchFamily="18" charset="0"/>
                        </a:rPr>
                        <m:t>𝑥</m:t>
                      </m:r>
                      <m:r>
                        <a:rPr lang="ro-RO" sz="2800" b="0" i="1" smtClean="0">
                          <a:latin typeface="Cambria Math" panose="02040503050406030204" pitchFamily="18" charset="0"/>
                        </a:rPr>
                        <m:t>)</m:t>
                      </m:r>
                    </m:oMath>
                  </m:oMathPara>
                </a14:m>
                <a:endParaRPr lang="en-US" sz="2800" dirty="0"/>
              </a:p>
              <a:p>
                <a:endParaRPr lang="en-US" sz="2800" dirty="0"/>
              </a:p>
              <a:p>
                <a:pPr marL="457200" indent="-457200">
                  <a:buFont typeface="Arial" panose="020B0604020202020204" pitchFamily="34" charset="0"/>
                  <a:buChar char="•"/>
                </a:pPr>
                <a:r>
                  <a:rPr lang="en-US" sz="2800" dirty="0"/>
                  <a:t>What do you believe about </a:t>
                </a:r>
                <a14:m>
                  <m:oMath xmlns:m="http://schemas.openxmlformats.org/officeDocument/2006/math">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oMath>
                </a14:m>
                <a:r>
                  <a:rPr lang="en-US" sz="2800" dirty="0"/>
                  <a:t>, if I tell you </a:t>
                </a:r>
                <a14:m>
                  <m:oMath xmlns:m="http://schemas.openxmlformats.org/officeDocument/2006/math">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oMath>
                </a14:m>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P(Simona Halep will win Roland Garros 2022)?</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What if I tell you:</a:t>
                </a:r>
              </a:p>
              <a:p>
                <a:pPr marL="457200" lvl="1" indent="-457200">
                  <a:buFont typeface="Wingdings" pitchFamily="2" charset="2"/>
                  <a:buChar char="Ø"/>
                </a:pPr>
                <a:r>
                  <a:rPr lang="en-US" sz="2400" dirty="0"/>
                  <a:t>In 2018, Simona Halep won Roland Garros</a:t>
                </a:r>
              </a:p>
              <a:p>
                <a:pPr marL="457200" lvl="1" indent="-457200">
                  <a:buFont typeface="Wingdings" pitchFamily="2" charset="2"/>
                  <a:buChar char="Ø"/>
                </a:pPr>
                <a:r>
                  <a:rPr lang="en-US" sz="2400" dirty="0"/>
                  <a:t>Simona Halep lost two Roland Garros finals</a:t>
                </a:r>
              </a:p>
              <a:p>
                <a:pPr marL="457200" lvl="1" indent="-457200">
                  <a:buFont typeface="Wingdings" pitchFamily="2" charset="2"/>
                  <a:buChar char="Ø"/>
                </a:pPr>
                <a:r>
                  <a:rPr lang="en-US" sz="2400" dirty="0"/>
                  <a:t>Simona is on 6</a:t>
                </a:r>
                <a:r>
                  <a:rPr lang="en-US" sz="2400" baseline="30000" dirty="0"/>
                  <a:t>th</a:t>
                </a:r>
                <a:r>
                  <a:rPr lang="en-US" sz="2400" dirty="0"/>
                  <a:t> place in the WTA ranking</a:t>
                </a:r>
              </a:p>
              <a:p>
                <a:pPr marL="457200" lvl="1" indent="-457200">
                  <a:buFont typeface="Wingdings" pitchFamily="2" charset="2"/>
                  <a:buChar char="Ø"/>
                </a:pPr>
                <a:r>
                  <a:rPr lang="en-US" sz="2400" dirty="0"/>
                  <a:t>In 2019, Ashleigh </a:t>
                </a:r>
                <a:r>
                  <a:rPr lang="en-US" sz="2400" dirty="0" err="1"/>
                  <a:t>Barty</a:t>
                </a:r>
                <a:r>
                  <a:rPr lang="en-US" sz="2400" dirty="0"/>
                  <a:t> (1</a:t>
                </a:r>
                <a:r>
                  <a:rPr lang="en-US" sz="2400" baseline="30000" dirty="0"/>
                  <a:t>st</a:t>
                </a:r>
                <a:r>
                  <a:rPr lang="en-US" sz="2400" dirty="0"/>
                  <a:t> place in the WTA ranking) won Roland Garros</a:t>
                </a:r>
              </a:p>
              <a:p>
                <a:pPr lvl="1"/>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type="subTitle"/>
              </p:nvPr>
            </p:nvSpPr>
            <p:spPr>
              <a:xfrm>
                <a:off x="504000" y="2000250"/>
                <a:ext cx="9071640" cy="5114925"/>
              </a:xfrm>
              <a:blipFill>
                <a:blip r:embed="rId2"/>
                <a:stretch>
                  <a:fillRect l="-2095"/>
                </a:stretch>
              </a:blipFill>
            </p:spPr>
            <p:txBody>
              <a:bodyPr/>
              <a:lstStyle/>
              <a:p>
                <a:r>
                  <a:rPr lang="en-US">
                    <a:noFill/>
                  </a:rPr>
                  <a:t> </a:t>
                </a:r>
              </a:p>
            </p:txBody>
          </p:sp>
        </mc:Fallback>
      </mc:AlternateContent>
      <p:sp>
        <p:nvSpPr>
          <p:cNvPr id="2" name="Title 1"/>
          <p:cNvSpPr>
            <a:spLocks noGrp="1"/>
          </p:cNvSpPr>
          <p:nvPr>
            <p:ph type="title"/>
          </p:nvPr>
        </p:nvSpPr>
        <p:spPr>
          <a:xfrm>
            <a:off x="228600" y="301320"/>
            <a:ext cx="9658349" cy="1262160"/>
          </a:xfrm>
        </p:spPr>
        <p:txBody>
          <a:bodyPr/>
          <a:lstStyle/>
          <a:p>
            <a:pPr algn="ctr"/>
            <a:r>
              <a:rPr lang="en-US" dirty="0"/>
              <a:t>Conditional Probabilities (recap)</a:t>
            </a:r>
          </a:p>
        </p:txBody>
      </p:sp>
    </p:spTree>
    <p:extLst>
      <p:ext uri="{BB962C8B-B14F-4D97-AF65-F5344CB8AC3E}">
        <p14:creationId xmlns:p14="http://schemas.microsoft.com/office/powerpoint/2010/main" val="35252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75412" y="1414463"/>
                <a:ext cx="9071640" cy="6000750"/>
              </a:xfrm>
            </p:spPr>
            <p:txBody>
              <a:bodyPr/>
              <a:lstStyle/>
              <a:p>
                <a:pPr marL="342900" indent="-342900">
                  <a:spcBef>
                    <a:spcPts val="0"/>
                  </a:spcBef>
                  <a:buFont typeface="Arial" panose="020B0604020202020204" pitchFamily="34" charset="0"/>
                  <a:buChar char="•"/>
                </a:pPr>
                <a:r>
                  <a:rPr lang="en-US" sz="2400" dirty="0"/>
                  <a:t>P(A | B) = In worlds where B is true, </a:t>
                </a:r>
                <a:br>
                  <a:rPr lang="en-US" sz="2400" dirty="0"/>
                </a:br>
                <a:r>
                  <a:rPr lang="en-US" sz="2400" dirty="0"/>
                  <a:t>                fraction where A is true</a:t>
                </a:r>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Example:</a:t>
                </a:r>
              </a:p>
              <a:p>
                <a:pPr marL="342900" lvl="1" indent="-342900">
                  <a:spcBef>
                    <a:spcPts val="0"/>
                  </a:spcBef>
                  <a:buFont typeface="Wingdings" pitchFamily="2" charset="2"/>
                  <a:buChar char="Ø"/>
                </a:pPr>
                <a:r>
                  <a:rPr lang="en-US" sz="2400" dirty="0"/>
                  <a:t>H: “Have a headache”</a:t>
                </a:r>
              </a:p>
              <a:p>
                <a:pPr marL="342900" lvl="1" indent="-342900">
                  <a:spcBef>
                    <a:spcPts val="0"/>
                  </a:spcBef>
                  <a:buFont typeface="Wingdings" pitchFamily="2" charset="2"/>
                  <a:buChar char="Ø"/>
                </a:pPr>
                <a:r>
                  <a:rPr lang="en-US" sz="2400" dirty="0"/>
                  <a:t>F: “Have the flu”</a:t>
                </a:r>
              </a:p>
              <a:p>
                <a:pPr marL="342900" lvl="1" indent="-342900">
                  <a:spcBef>
                    <a:spcPts val="0"/>
                  </a:spcBef>
                  <a:buFont typeface="Arial" panose="020B0604020202020204" pitchFamily="34" charset="0"/>
                  <a:buChar char="•"/>
                </a:pPr>
                <a:endParaRPr lang="en-US" sz="2400" dirty="0"/>
              </a:p>
              <a:p>
                <a:pPr marL="342900" lvl="1" indent="-342900">
                  <a:spcBef>
                    <a:spcPts val="0"/>
                  </a:spcBef>
                  <a:buFont typeface="Arial" panose="020B0604020202020204" pitchFamily="34" charset="0"/>
                  <a:buChar char="•"/>
                </a:pP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en-US" sz="2400" b="0" i="1" smtClean="0">
                            <a:latin typeface="Cambria Math" panose="02040503050406030204" pitchFamily="18" charset="0"/>
                          </a:rPr>
                          <m:t>𝐻</m:t>
                        </m:r>
                      </m:e>
                    </m:d>
                    <m:r>
                      <a:rPr lang="ro-RO" sz="2400" b="0" i="1" smtClean="0">
                        <a:latin typeface="Cambria Math" panose="02040503050406030204" pitchFamily="18" charset="0"/>
                      </a:rPr>
                      <m:t>=</m:t>
                    </m:r>
                    <m:f>
                      <m:fPr>
                        <m:ctrlPr>
                          <a:rPr lang="ro-RO" sz="2400" b="0" i="1" smtClean="0">
                            <a:latin typeface="Cambria Math" panose="02040503050406030204" pitchFamily="18" charset="0"/>
                          </a:rPr>
                        </m:ctrlPr>
                      </m:fPr>
                      <m:num>
                        <m:r>
                          <a:rPr lang="ro-RO" sz="2400" b="0" i="1" smtClean="0">
                            <a:latin typeface="Cambria Math" panose="02040503050406030204" pitchFamily="18" charset="0"/>
                          </a:rPr>
                          <m:t>1</m:t>
                        </m:r>
                      </m:num>
                      <m:den>
                        <m:r>
                          <a:rPr lang="ro-RO" sz="2400" b="0" i="1" smtClean="0">
                            <a:latin typeface="Cambria Math" panose="02040503050406030204" pitchFamily="18" charset="0"/>
                          </a:rPr>
                          <m:t>10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4</m:t>
                        </m:r>
                        <m:r>
                          <a:rPr lang="ro-RO" sz="2400" i="1">
                            <a:latin typeface="Cambria Math" panose="02040503050406030204" pitchFamily="18" charset="0"/>
                          </a:rPr>
                          <m:t>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𝐻</m:t>
                        </m:r>
                        <m:r>
                          <a:rPr lang="ro-RO" sz="2400" b="0" i="1" smtClean="0">
                            <a:latin typeface="Cambria Math" panose="02040503050406030204" pitchFamily="18" charset="0"/>
                          </a:rPr>
                          <m:t> | </m:t>
                        </m:r>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2</m:t>
                        </m:r>
                      </m:den>
                    </m:f>
                  </m:oMath>
                </a14:m>
                <a:endParaRPr lang="en-US" sz="2400" dirty="0"/>
              </a:p>
              <a:p>
                <a:pPr marL="342900" lvl="1"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Headaches are rare and flu is even more rare, but if you have the flu, there is a 50-50 chance you will have a headache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75412" y="1414463"/>
                <a:ext cx="9071640" cy="6000750"/>
              </a:xfrm>
              <a:blipFill>
                <a:blip r:embed="rId2"/>
                <a:stretch>
                  <a:fillRect l="-1958"/>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94C1E1E5-6A55-0E48-A964-788427C46C35}"/>
              </a:ext>
            </a:extLst>
          </p:cNvPr>
          <p:cNvSpPr txBox="1">
            <a:spLocks/>
          </p:cNvSpPr>
          <p:nvPr/>
        </p:nvSpPr>
        <p:spPr>
          <a:xfrm>
            <a:off x="228600" y="301321"/>
            <a:ext cx="9658349" cy="126216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Conditional Probabilities (recap)</a:t>
            </a:r>
          </a:p>
        </p:txBody>
      </p:sp>
      <p:sp>
        <p:nvSpPr>
          <p:cNvPr id="11" name="Rectangle 10">
            <a:extLst>
              <a:ext uri="{FF2B5EF4-FFF2-40B4-BE49-F238E27FC236}">
                <a16:creationId xmlns:a16="http://schemas.microsoft.com/office/drawing/2014/main" id="{4266E995-697D-0642-8777-053BEF552F89}"/>
              </a:ext>
            </a:extLst>
          </p:cNvPr>
          <p:cNvSpPr/>
          <p:nvPr/>
        </p:nvSpPr>
        <p:spPr>
          <a:xfrm>
            <a:off x="5671873" y="2766349"/>
            <a:ext cx="3657600" cy="2905246"/>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3854175-DF9E-A24E-B147-3F175652EBE1}"/>
              </a:ext>
            </a:extLst>
          </p:cNvPr>
          <p:cNvSpPr/>
          <p:nvPr/>
        </p:nvSpPr>
        <p:spPr>
          <a:xfrm>
            <a:off x="6213645" y="39014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t>
            </a:r>
          </a:p>
        </p:txBody>
      </p:sp>
      <p:sp>
        <p:nvSpPr>
          <p:cNvPr id="13" name="Rectangle 12">
            <a:extLst>
              <a:ext uri="{FF2B5EF4-FFF2-40B4-BE49-F238E27FC236}">
                <a16:creationId xmlns:a16="http://schemas.microsoft.com/office/drawing/2014/main" id="{46A3254F-1E2D-2240-A862-D897480257EC}"/>
              </a:ext>
            </a:extLst>
          </p:cNvPr>
          <p:cNvSpPr/>
          <p:nvPr/>
        </p:nvSpPr>
        <p:spPr>
          <a:xfrm>
            <a:off x="6443662" y="32431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spTree>
    <p:extLst>
      <p:ext uri="{BB962C8B-B14F-4D97-AF65-F5344CB8AC3E}">
        <p14:creationId xmlns:p14="http://schemas.microsoft.com/office/powerpoint/2010/main" val="1858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00038" y="1563481"/>
                <a:ext cx="7615237" cy="3528473"/>
              </a:xfrm>
            </p:spPr>
            <p:txBody>
              <a:bodyPr/>
              <a:lstStyle/>
              <a:p>
                <a:pPr marL="457200" lvl="1" indent="0">
                  <a:buNone/>
                </a:pPr>
                <a14:m>
                  <m:oMathPara xmlns:m="http://schemas.openxmlformats.org/officeDocument/2006/math">
                    <m:oMathParaPr>
                      <m:jc m:val="centerGroup"/>
                    </m:oMathParaPr>
                    <m:oMath xmlns:m="http://schemas.openxmlformats.org/officeDocument/2006/math">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𝐵</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𝐴</m:t>
                      </m:r>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ea typeface="Cambria Math" panose="02040503050406030204" pitchFamily="18" charset="0"/>
                            </a:rPr>
                            <m:t>∩</m:t>
                          </m:r>
                          <m:r>
                            <a:rPr lang="ro-RO" sz="3200" b="0" i="1" smtClean="0">
                              <a:latin typeface="Cambria Math" panose="02040503050406030204" pitchFamily="18" charset="0"/>
                              <a:ea typeface="Cambria Math" panose="02040503050406030204" pitchFamily="18" charset="0"/>
                            </a:rPr>
                            <m:t>𝐵</m:t>
                          </m:r>
                          <m:r>
                            <a:rPr lang="ro-RO" sz="3200" b="0" i="1" smtClean="0">
                              <a:latin typeface="Cambria Math" panose="02040503050406030204" pitchFamily="18" charset="0"/>
                              <a:ea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𝐴</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𝐵</m:t>
                          </m:r>
                          <m:r>
                            <a:rPr lang="ro-RO" sz="3200" b="0" i="1" smtClean="0">
                              <a:latin typeface="Cambria Math" panose="02040503050406030204" pitchFamily="18" charset="0"/>
                            </a:rPr>
                            <m:t>) </m:t>
                          </m:r>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𝐵</m:t>
                          </m:r>
                          <m:r>
                            <a:rPr lang="ro-RO" sz="3200" b="0" i="1" smtClean="0">
                              <a:latin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oMath>
                  </m:oMathPara>
                </a14:m>
                <a:endParaRPr lang="en-US" sz="3200" i="1" dirty="0"/>
              </a:p>
              <a:p>
                <a:pPr lvl="1"/>
                <a:endParaRPr lang="en-US" sz="2800" dirty="0"/>
              </a:p>
              <a:p>
                <a:pPr marL="457200" lvl="1" indent="-457200">
                  <a:buFont typeface="Arial" panose="020B0604020202020204" pitchFamily="34" charset="0"/>
                  <a:buChar char="•"/>
                </a:pPr>
                <a:r>
                  <a:rPr lang="en-US" sz="2800" dirty="0"/>
                  <a:t>Thomas Bayes "An Essay towards solving a Problem in the Doctrine of Chances" Royal Society, 1763.</a:t>
                </a:r>
              </a:p>
              <a:p>
                <a:pPr marL="457200" lvl="1" indent="-457200">
                  <a:buFont typeface="Arial" panose="020B0604020202020204" pitchFamily="34" charset="0"/>
                  <a:buChar char="•"/>
                </a:pPr>
                <a:r>
                  <a:rPr lang="en-US" sz="2800" dirty="0"/>
                  <a:t>Easy to grasp, if you think of areas:</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00038" y="1563481"/>
                <a:ext cx="7615237" cy="3528473"/>
              </a:xfrm>
              <a:blipFill>
                <a:blip r:embed="rId2"/>
                <a:stretch>
                  <a:fillRect l="-2838" r="-1503" b="-717"/>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Bayes Rule</a:t>
            </a:r>
          </a:p>
        </p:txBody>
      </p:sp>
      <p:pic>
        <p:nvPicPr>
          <p:cNvPr id="10" name="Picture 9">
            <a:extLst>
              <a:ext uri="{FF2B5EF4-FFF2-40B4-BE49-F238E27FC236}">
                <a16:creationId xmlns:a16="http://schemas.microsoft.com/office/drawing/2014/main" id="{825DDC22-A0BE-B146-8EB7-5C8200548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240" y="932400"/>
            <a:ext cx="1930400" cy="2070100"/>
          </a:xfrm>
          <a:prstGeom prst="rect">
            <a:avLst/>
          </a:prstGeom>
        </p:spPr>
      </p:pic>
      <p:sp>
        <p:nvSpPr>
          <p:cNvPr id="11" name="Rectangle 10">
            <a:extLst>
              <a:ext uri="{FF2B5EF4-FFF2-40B4-BE49-F238E27FC236}">
                <a16:creationId xmlns:a16="http://schemas.microsoft.com/office/drawing/2014/main" id="{FEE03A14-E94D-934A-BC68-2B6461151266}"/>
              </a:ext>
            </a:extLst>
          </p:cNvPr>
          <p:cNvSpPr/>
          <p:nvPr/>
        </p:nvSpPr>
        <p:spPr>
          <a:xfrm>
            <a:off x="3259058" y="5113974"/>
            <a:ext cx="3657600" cy="2165814"/>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FDE337-7063-FD4C-8CD1-40B4BB15D225}"/>
              </a:ext>
            </a:extLst>
          </p:cNvPr>
          <p:cNvSpPr/>
          <p:nvPr/>
        </p:nvSpPr>
        <p:spPr>
          <a:xfrm>
            <a:off x="3800830" y="59588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3" name="Rectangle 12">
            <a:extLst>
              <a:ext uri="{FF2B5EF4-FFF2-40B4-BE49-F238E27FC236}">
                <a16:creationId xmlns:a16="http://schemas.microsoft.com/office/drawing/2014/main" id="{C6E4978F-09F4-494F-ADFD-3D2E78C544CF}"/>
              </a:ext>
            </a:extLst>
          </p:cNvPr>
          <p:cNvSpPr/>
          <p:nvPr/>
        </p:nvSpPr>
        <p:spPr>
          <a:xfrm>
            <a:off x="4030847" y="53005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Tree>
    <p:extLst>
      <p:ext uri="{BB962C8B-B14F-4D97-AF65-F5344CB8AC3E}">
        <p14:creationId xmlns:p14="http://schemas.microsoft.com/office/powerpoint/2010/main" val="30337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957388"/>
            <a:ext cx="9071640" cy="4196092"/>
          </a:xfrm>
        </p:spPr>
        <p:txBody>
          <a:bodyPr/>
          <a:lstStyle/>
          <a:p>
            <a:r>
              <a:rPr lang="en-US" sz="2800" dirty="0"/>
              <a:t>Concepts:</a:t>
            </a:r>
          </a:p>
          <a:p>
            <a:pPr marL="285750" lvl="1" indent="-285750">
              <a:buFont typeface="Arial" panose="020B0604020202020204" pitchFamily="34" charset="0"/>
              <a:buChar char="•"/>
            </a:pPr>
            <a:r>
              <a:rPr lang="en-US" sz="2800" dirty="0"/>
              <a:t>Likelihood </a:t>
            </a:r>
          </a:p>
          <a:p>
            <a:pPr marL="457200" lvl="2" indent="-457200">
              <a:buFont typeface="Wingdings" pitchFamily="2" charset="2"/>
              <a:buChar char="Ø"/>
            </a:pPr>
            <a:r>
              <a:rPr lang="en-US" sz="2400" dirty="0"/>
              <a:t>How much does a certain hypothesis explain the data?</a:t>
            </a:r>
          </a:p>
          <a:p>
            <a:pPr lvl="2"/>
            <a:endParaRPr lang="en-US" sz="2400" dirty="0"/>
          </a:p>
          <a:p>
            <a:pPr marL="285750" lvl="1" indent="-285750">
              <a:buFont typeface="Arial" panose="020B0604020202020204" pitchFamily="34" charset="0"/>
              <a:buChar char="•"/>
            </a:pPr>
            <a:r>
              <a:rPr lang="en-US" sz="2800" dirty="0"/>
              <a:t>Prior</a:t>
            </a:r>
          </a:p>
          <a:p>
            <a:pPr marL="457200" lvl="2" indent="-457200">
              <a:buFont typeface="Wingdings" pitchFamily="2" charset="2"/>
              <a:buChar char="Ø"/>
            </a:pPr>
            <a:r>
              <a:rPr lang="en-US" sz="2400" dirty="0"/>
              <a:t>What do you believe before seeing any data?</a:t>
            </a:r>
          </a:p>
          <a:p>
            <a:pPr lvl="2"/>
            <a:endParaRPr lang="en-US" sz="2400" dirty="0"/>
          </a:p>
          <a:p>
            <a:pPr marL="285750" lvl="1" indent="-285750">
              <a:buFont typeface="Arial" panose="020B0604020202020204" pitchFamily="34" charset="0"/>
              <a:buChar char="•"/>
            </a:pPr>
            <a:r>
              <a:rPr lang="en-US" sz="2800" dirty="0"/>
              <a:t>Posterior</a:t>
            </a:r>
          </a:p>
          <a:p>
            <a:pPr marL="342900" lvl="2" indent="-342900">
              <a:buFont typeface="Wingdings" pitchFamily="2" charset="2"/>
              <a:buChar char="Ø"/>
            </a:pPr>
            <a:r>
              <a:rPr lang="en-US" sz="2400" dirty="0"/>
              <a:t>What do we believe after seeing the data?</a:t>
            </a:r>
          </a:p>
          <a:p>
            <a:endParaRPr lang="en-US" dirty="0"/>
          </a:p>
        </p:txBody>
      </p:sp>
      <p:sp>
        <p:nvSpPr>
          <p:cNvPr id="2" name="Title 1"/>
          <p:cNvSpPr>
            <a:spLocks noGrp="1"/>
          </p:cNvSpPr>
          <p:nvPr>
            <p:ph type="title"/>
          </p:nvPr>
        </p:nvSpPr>
        <p:spPr/>
        <p:txBody>
          <a:bodyPr/>
          <a:lstStyle/>
          <a:p>
            <a:pPr algn="ctr"/>
            <a:r>
              <a:rPr lang="en-US" dirty="0"/>
              <a:t>Bayes Rule</a:t>
            </a:r>
          </a:p>
        </p:txBody>
      </p:sp>
    </p:spTree>
    <p:extLst>
      <p:ext uri="{BB962C8B-B14F-4D97-AF65-F5344CB8AC3E}">
        <p14:creationId xmlns:p14="http://schemas.microsoft.com/office/powerpoint/2010/main" val="6108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393035" y="3743325"/>
            <a:ext cx="9271826" cy="3564156"/>
          </a:xfrm>
        </p:spPr>
        <p:txBody>
          <a:bodyPr/>
          <a:lstStyle/>
          <a:p>
            <a:pPr marL="457200" indent="-457200">
              <a:buFont typeface="Arial" panose="020B0604020202020204" pitchFamily="34" charset="0"/>
              <a:buChar char="•"/>
            </a:pPr>
            <a:r>
              <a:rPr lang="en-US" sz="2600" dirty="0"/>
              <a:t>There are 3 doors numbered with 1, 2, 3.</a:t>
            </a:r>
          </a:p>
          <a:p>
            <a:pPr marL="457200" indent="-457200">
              <a:buFont typeface="Arial" panose="020B0604020202020204" pitchFamily="34" charset="0"/>
              <a:buChar char="•"/>
            </a:pPr>
            <a:r>
              <a:rPr lang="en-US" sz="2600" dirty="0"/>
              <a:t>A large prize (a car) is hidden behind one of the doors. The other doors each have a goat behind.</a:t>
            </a:r>
          </a:p>
          <a:p>
            <a:pPr marL="457200" indent="-457200">
              <a:buFont typeface="Arial" panose="020B0604020202020204" pitchFamily="34" charset="0"/>
              <a:buChar char="•"/>
            </a:pPr>
            <a:r>
              <a:rPr lang="en-US" sz="2600" dirty="0"/>
              <a:t>We have to pick a door.</a:t>
            </a:r>
          </a:p>
          <a:p>
            <a:pPr marL="457200" indent="-457200">
              <a:buFont typeface="Arial" panose="020B0604020202020204" pitchFamily="34" charset="0"/>
              <a:buChar char="•"/>
            </a:pPr>
            <a:r>
              <a:rPr lang="en-US" sz="2600" dirty="0"/>
              <a:t>Suppose that we opt for door 1. Then, the host opens door 3, revealing the goat behind. We are offered the option to change our pick. What should we do next?</a:t>
            </a:r>
          </a:p>
          <a:p>
            <a:r>
              <a:rPr lang="en-US" sz="2600" dirty="0"/>
              <a:t>(a) We keep our initial choice (door 1);</a:t>
            </a:r>
          </a:p>
          <a:p>
            <a:r>
              <a:rPr lang="en-US" sz="2600" dirty="0"/>
              <a:t>(b) We switch to door 2;</a:t>
            </a:r>
          </a:p>
          <a:p>
            <a:r>
              <a:rPr lang="en-US" sz="2600" dirty="0"/>
              <a:t>(c) There is no difference.</a:t>
            </a:r>
          </a:p>
        </p:txBody>
      </p:sp>
      <p:sp>
        <p:nvSpPr>
          <p:cNvPr id="2" name="Title 1"/>
          <p:cNvSpPr>
            <a:spLocks noGrp="1"/>
          </p:cNvSpPr>
          <p:nvPr>
            <p:ph type="title"/>
          </p:nvPr>
        </p:nvSpPr>
        <p:spPr/>
        <p:txBody>
          <a:bodyPr/>
          <a:lstStyle/>
          <a:p>
            <a:pPr algn="ctr"/>
            <a:r>
              <a:rPr lang="en-US" dirty="0"/>
              <a:t>Monty Hall Problem</a:t>
            </a:r>
          </a:p>
        </p:txBody>
      </p:sp>
      <p:pic>
        <p:nvPicPr>
          <p:cNvPr id="5" name="Picture 4">
            <a:extLst>
              <a:ext uri="{FF2B5EF4-FFF2-40B4-BE49-F238E27FC236}">
                <a16:creationId xmlns:a16="http://schemas.microsoft.com/office/drawing/2014/main" id="{72776468-D260-5F4C-A277-DB0A16356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58" y="1374981"/>
            <a:ext cx="4606924" cy="2556843"/>
          </a:xfrm>
          <a:prstGeom prst="rect">
            <a:avLst/>
          </a:prstGeom>
        </p:spPr>
      </p:pic>
    </p:spTree>
    <p:extLst>
      <p:ext uri="{BB962C8B-B14F-4D97-AF65-F5344CB8AC3E}">
        <p14:creationId xmlns:p14="http://schemas.microsoft.com/office/powerpoint/2010/main" val="24690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Canonical forms of supervised learning problems</a:t>
            </a: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Classification</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Regression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3234830" y="4622040"/>
            <a:ext cx="3623040" cy="2144520"/>
          </a:xfrm>
          <a:prstGeom prst="rect">
            <a:avLst/>
          </a:prstGeom>
          <a:ln>
            <a:noFill/>
          </a:ln>
        </p:spPr>
      </p:pic>
      <p:pic>
        <p:nvPicPr>
          <p:cNvPr id="92" name="Picture 91"/>
          <p:cNvPicPr/>
          <p:nvPr/>
        </p:nvPicPr>
        <p:blipFill>
          <a:blip r:embed="rId3"/>
          <a:stretch/>
        </p:blipFill>
        <p:spPr>
          <a:xfrm>
            <a:off x="3326270" y="1872720"/>
            <a:ext cx="3840480" cy="2150640"/>
          </a:xfrm>
          <a:prstGeom prst="rect">
            <a:avLst/>
          </a:prstGeom>
          <a:ln>
            <a:noFill/>
          </a:ln>
        </p:spPr>
      </p:pic>
    </p:spTree>
    <p:extLst>
      <p:ext uri="{BB962C8B-B14F-4D97-AF65-F5344CB8AC3E}">
        <p14:creationId xmlns:p14="http://schemas.microsoft.com/office/powerpoint/2010/main" val="303441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405288"/>
                <a:ext cx="9071640" cy="5902193"/>
              </a:xfrm>
            </p:spPr>
            <p:txBody>
              <a:bodyPr/>
              <a:lstStyle/>
              <a:p>
                <a:pPr marL="457200" indent="-457200">
                  <a:buFont typeface="Arial" panose="020B0604020202020204" pitchFamily="34" charset="0"/>
                  <a:buChar char="•"/>
                </a:pPr>
                <a14:m>
                  <m:oMath xmlns:m="http://schemas.openxmlformats.org/officeDocument/2006/math">
                    <m:r>
                      <a:rPr lang="ro-RO" sz="2600" i="1" smtClean="0">
                        <a:latin typeface="Cambria Math" panose="02040503050406030204" pitchFamily="18" charset="0"/>
                      </a:rPr>
                      <m:t>𝐻</m:t>
                    </m:r>
                    <m:r>
                      <a:rPr lang="ro-RO" sz="2600" i="1" smtClean="0">
                        <a:latin typeface="Cambria Math" panose="02040503050406030204" pitchFamily="18" charset="0"/>
                      </a:rPr>
                      <m:t>=</m:t>
                    </m:r>
                    <m:r>
                      <a:rPr lang="ro-RO" sz="2600" b="0" i="1" smtClean="0">
                        <a:latin typeface="Cambria Math" panose="02040503050406030204" pitchFamily="18" charset="0"/>
                      </a:rPr>
                      <m:t>𝑖</m:t>
                    </m:r>
                  </m:oMath>
                </a14:m>
                <a:r>
                  <a:rPr lang="en-US" sz="2600" dirty="0"/>
                  <a:t> is the hypothesis “the prize is behind door </a:t>
                </a:r>
                <a:r>
                  <a:rPr lang="en-US" sz="2600" dirty="0" err="1"/>
                  <a:t>i</a:t>
                </a:r>
                <a:r>
                  <a:rPr lang="en-US" sz="2600" dirty="0"/>
                  <a:t>”. A priori, all 3 doors are equally likely to hide the prize:</a:t>
                </a:r>
              </a:p>
              <a:p>
                <a:pPr/>
                <a14:m>
                  <m:oMathPara xmlns:m="http://schemas.openxmlformats.org/officeDocument/2006/math">
                    <m:oMathParaPr>
                      <m:jc m:val="left"/>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=2</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=3</m:t>
                          </m:r>
                        </m:e>
                      </m:d>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pPr marL="457200" indent="-457200">
                  <a:buFont typeface="Arial" panose="020B0604020202020204" pitchFamily="34" charset="0"/>
                  <a:buChar char="•"/>
                </a:pPr>
                <a:r>
                  <a:rPr lang="en-US" sz="2600" dirty="0"/>
                  <a:t>We chose door 1.</a:t>
                </a:r>
              </a:p>
              <a:p>
                <a:pPr marL="457200" indent="-457200">
                  <a:buFont typeface="Arial" panose="020B0604020202020204" pitchFamily="34" charset="0"/>
                  <a:buChar char="•"/>
                </a:pPr>
                <a:r>
                  <a:rPr lang="en-US" sz="2600" dirty="0"/>
                  <a:t>If the prize is behind door 1, the host is indifferent and can choose between doors 2 or 3 with equal probability:</a:t>
                </a:r>
              </a:p>
              <a:p>
                <a:endParaRPr lang="ro-RO" sz="800" i="1" dirty="0">
                  <a:latin typeface="Cambria Math" panose="02040503050406030204" pitchFamily="18" charset="0"/>
                </a:endParaRPr>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pPr marL="457200" indent="-457200">
                  <a:buFont typeface="Arial" panose="020B0604020202020204" pitchFamily="34" charset="0"/>
                  <a:buChar char="•"/>
                </a:pPr>
                <a:r>
                  <a:rPr lang="en-US" sz="2600" dirty="0"/>
                  <a:t>If the prize is behind door 2 (or 3, respectively), the host must choose door 3 (or 2, respectively):</a:t>
                </a:r>
              </a:p>
              <a:p>
                <a:pPr marL="457200" indent="-457200">
                  <a:buFont typeface="Arial" panose="020B0604020202020204" pitchFamily="34" charset="0"/>
                  <a:buChar char="•"/>
                </a:pPr>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b="0" i="1" smtClean="0">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0</m:t>
                    </m:r>
                  </m:oMath>
                </a14:m>
                <a:endParaRPr lang="en-US" sz="2600" dirty="0"/>
              </a:p>
              <a:p>
                <a:endParaRPr lang="en-US" sz="800" dirty="0"/>
              </a:p>
              <a:p>
                <a:pPr marL="457200" indent="-457200">
                  <a:buFont typeface="Arial" panose="020B0604020202020204" pitchFamily="34" charset="0"/>
                  <a:buChar char="•"/>
                </a:pPr>
                <a:r>
                  <a:rPr lang="en-US" sz="2600" dirty="0"/>
                  <a:t>The host opens door 3 (U=3), revealing the goat. The observation is U=3. Is the prize behind door 1 or 2?</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405288"/>
                <a:ext cx="9071640" cy="5902193"/>
              </a:xfrm>
              <a:blipFill>
                <a:blip r:embed="rId2"/>
                <a:stretch>
                  <a:fillRect l="-1958" t="-215" r="-2517" b="-1290"/>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40102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563480"/>
                <a:ext cx="9071640" cy="5744001"/>
              </a:xfrm>
            </p:spPr>
            <p:txBody>
              <a:bodyPr/>
              <a:lstStyle/>
              <a:p>
                <a:pPr/>
                <a14:m>
                  <m:oMathPara xmlns:m="http://schemas.openxmlformats.org/officeDocument/2006/math">
                    <m:oMathParaPr>
                      <m:jc m:val="left"/>
                    </m:oMathParaPr>
                    <m:oMath xmlns:m="http://schemas.openxmlformats.org/officeDocument/2006/math">
                      <m:r>
                        <a:rPr lang="ro-RO" sz="2600" i="1" smtClean="0">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3</m:t>
                          </m:r>
                        </m:den>
                      </m:f>
                    </m:oMath>
                  </m:oMathPara>
                </a14:m>
                <a:endParaRPr lang="en-US" sz="26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=0</m:t>
                    </m:r>
                  </m:oMath>
                </a14:m>
                <a:endParaRPr lang="en-US" sz="2600" dirty="0"/>
              </a:p>
              <a:p>
                <a:endParaRPr lang="en-US" sz="2600" dirty="0"/>
              </a:p>
              <a:p>
                <a:pPr marL="457200" indent="-457200">
                  <a:buFont typeface="Arial" panose="020B0604020202020204" pitchFamily="34" charset="0"/>
                  <a:buChar char="•"/>
                </a:pPr>
                <a:r>
                  <a:rPr lang="en-US" sz="2600" dirty="0"/>
                  <a:t>We apply the Bayes rule: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 </m:t>
                          </m:r>
                        </m:e>
                      </m:d>
                      <m:r>
                        <a:rPr lang="ro-RO" sz="2600" b="0" i="1" smtClean="0">
                          <a:latin typeface="Cambria Math" panose="02040503050406030204" pitchFamily="18" charset="0"/>
                        </a:rPr>
                        <m:t> </m:t>
                      </m:r>
                      <m:r>
                        <a:rPr lang="ro-RO" sz="2600" b="0" i="1" smtClean="0">
                          <a:latin typeface="Cambria Math" panose="02040503050406030204" pitchFamily="18" charset="0"/>
                        </a:rPr>
                        <m:t>𝑈</m:t>
                      </m:r>
                      <m:r>
                        <a:rPr lang="ro-RO" sz="2600" b="0" i="1" smtClean="0">
                          <a:latin typeface="Cambria Math" panose="02040503050406030204" pitchFamily="18" charset="0"/>
                        </a:rPr>
                        <m:t>=3)=</m:t>
                      </m:r>
                      <m:f>
                        <m:fPr>
                          <m:ctrlPr>
                            <a:rPr lang="ro-RO" sz="2600" b="0" i="1" smtClean="0">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𝐻</m:t>
                          </m:r>
                          <m:r>
                            <a:rPr lang="ro-RO" sz="2600" b="0" i="1" smtClean="0">
                              <a:latin typeface="Cambria Math" panose="02040503050406030204" pitchFamily="18" charset="0"/>
                            </a:rPr>
                            <m:t>=1)</m:t>
                          </m:r>
                        </m:num>
                        <m:den>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𝑈</m:t>
                          </m:r>
                          <m:r>
                            <a:rPr lang="ro-RO" sz="2600" b="0" i="1" smtClean="0">
                              <a:latin typeface="Cambria Math" panose="02040503050406030204" pitchFamily="18" charset="0"/>
                            </a:rPr>
                            <m:t>=3)</m:t>
                          </m:r>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r>
                            <a:rPr lang="ro-RO" sz="2600" b="0" i="1" smtClean="0">
                              <a:latin typeface="Cambria Math" panose="02040503050406030204" pitchFamily="18" charset="0"/>
                            </a:rPr>
                            <m:t> </m:t>
                          </m:r>
                          <m:r>
                            <a:rPr lang="ro-RO" sz="2600" b="0" i="1" smtClean="0">
                              <a:latin typeface="Cambria Math" panose="02040503050406030204" pitchFamily="18" charset="0"/>
                              <a:ea typeface="Cambria Math" panose="02040503050406030204" pitchFamily="18" charset="0"/>
                            </a:rPr>
                            <m:t>∙ </m:t>
                          </m:r>
                          <m:f>
                            <m:fPr>
                              <m:ctrlPr>
                                <a:rPr lang="ro-RO" sz="2600" b="0" i="1" smtClean="0">
                                  <a:latin typeface="Cambria Math" panose="02040503050406030204" pitchFamily="18" charset="0"/>
                                  <a:ea typeface="Cambria Math" panose="02040503050406030204" pitchFamily="18" charset="0"/>
                                </a:rPr>
                              </m:ctrlPr>
                            </m:fPr>
                            <m:num>
                              <m:r>
                                <a:rPr lang="ro-RO" sz="2600" b="0" i="1" smtClean="0">
                                  <a:latin typeface="Cambria Math" panose="02040503050406030204" pitchFamily="18" charset="0"/>
                                  <a:ea typeface="Cambria Math" panose="02040503050406030204" pitchFamily="18" charset="0"/>
                                </a:rPr>
                                <m:t>1</m:t>
                              </m:r>
                            </m:num>
                            <m:den>
                              <m:r>
                                <a:rPr lang="ro-RO" sz="2600" b="0" i="1" smtClean="0">
                                  <a:latin typeface="Cambria Math" panose="02040503050406030204" pitchFamily="18" charset="0"/>
                                  <a:ea typeface="Cambria Math" panose="02040503050406030204" pitchFamily="18" charset="0"/>
                                </a:rPr>
                                <m:t>3</m:t>
                              </m:r>
                            </m:den>
                          </m:f>
                        </m:num>
                        <m:den>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r>
                  <a:rPr lang="en-US" sz="2600" dirty="0"/>
                  <a:t> </a:t>
                </a:r>
              </a:p>
              <a:p>
                <a:pPr/>
                <a14:m>
                  <m:oMathPara xmlns:m="http://schemas.openxmlformats.org/officeDocument/2006/math">
                    <m:oMathParaPr>
                      <m:jc m:val="centerGroup"/>
                    </m:oMathParaPr>
                    <m:oMath xmlns:m="http://schemas.openxmlformats.org/officeDocument/2006/math">
                      <m:r>
                        <a:rPr lang="ro-RO" sz="2600" i="1">
                          <a:latin typeface="Cambria Math" panose="02040503050406030204" pitchFamily="18" charset="0"/>
                        </a:rPr>
                        <m:t>𝑃</m:t>
                      </m:r>
                      <m:d>
                        <m:dPr>
                          <m:endChr m:val="|"/>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 </m:t>
                          </m:r>
                        </m:e>
                      </m:d>
                      <m:r>
                        <a:rPr lang="ro-RO" sz="2600" i="1">
                          <a:latin typeface="Cambria Math" panose="02040503050406030204" pitchFamily="18" charset="0"/>
                        </a:rPr>
                        <m:t> </m:t>
                      </m:r>
                      <m:r>
                        <a:rPr lang="ro-RO" sz="2600" i="1">
                          <a:latin typeface="Cambria Math" panose="02040503050406030204" pitchFamily="18" charset="0"/>
                        </a:rPr>
                        <m:t>𝑈</m:t>
                      </m:r>
                      <m:r>
                        <a:rPr lang="ro-RO" sz="2600" i="1">
                          <a:latin typeface="Cambria Math" panose="02040503050406030204" pitchFamily="18" charset="0"/>
                        </a:rPr>
                        <m:t>=3)=</m:t>
                      </m:r>
                      <m:f>
                        <m:fPr>
                          <m:ctrlPr>
                            <a:rPr lang="ro-RO" sz="2600" i="1">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 </m:t>
                          </m:r>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𝐻</m:t>
                          </m:r>
                          <m:r>
                            <a:rPr lang="ro-RO" sz="2600" i="1">
                              <a:latin typeface="Cambria Math" panose="02040503050406030204" pitchFamily="18" charset="0"/>
                            </a:rPr>
                            <m:t>=2)</m:t>
                          </m:r>
                        </m:num>
                        <m:den>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𝑈</m:t>
                          </m:r>
                          <m:r>
                            <a:rPr lang="ro-RO" sz="2600" i="1">
                              <a:latin typeface="Cambria Math" panose="02040503050406030204" pitchFamily="18" charset="0"/>
                            </a:rPr>
                            <m:t>=3)</m:t>
                          </m:r>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1</m:t>
                          </m:r>
                          <m:r>
                            <a:rPr lang="ro-RO" sz="2600" i="1">
                              <a:latin typeface="Cambria Math" panose="02040503050406030204" pitchFamily="18" charset="0"/>
                            </a:rPr>
                            <m:t> </m:t>
                          </m:r>
                          <m:r>
                            <a:rPr lang="ro-RO" sz="2600" i="1">
                              <a:latin typeface="Cambria Math" panose="02040503050406030204" pitchFamily="18" charset="0"/>
                              <a:ea typeface="Cambria Math" panose="02040503050406030204" pitchFamily="18" charset="0"/>
                            </a:rPr>
                            <m:t>∙ </m:t>
                          </m:r>
                          <m:f>
                            <m:fPr>
                              <m:ctrlPr>
                                <a:rPr lang="ro-RO" sz="2600" i="1">
                                  <a:latin typeface="Cambria Math" panose="02040503050406030204" pitchFamily="18" charset="0"/>
                                  <a:ea typeface="Cambria Math" panose="02040503050406030204" pitchFamily="18" charset="0"/>
                                </a:rPr>
                              </m:ctrlPr>
                            </m:fPr>
                            <m:num>
                              <m:r>
                                <a:rPr lang="ro-RO" sz="2600" i="1">
                                  <a:latin typeface="Cambria Math" panose="02040503050406030204" pitchFamily="18" charset="0"/>
                                  <a:ea typeface="Cambria Math" panose="02040503050406030204" pitchFamily="18" charset="0"/>
                                </a:rPr>
                                <m:t>1</m:t>
                              </m:r>
                            </m:num>
                            <m:den>
                              <m:r>
                                <a:rPr lang="ro-RO" sz="2600" i="1">
                                  <a:latin typeface="Cambria Math" panose="02040503050406030204" pitchFamily="18" charset="0"/>
                                  <a:ea typeface="Cambria Math" panose="02040503050406030204" pitchFamily="18" charset="0"/>
                                </a:rPr>
                                <m:t>3</m:t>
                              </m:r>
                            </m:den>
                          </m:f>
                        </m:num>
                        <m:den>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2</m:t>
                          </m:r>
                        </m:num>
                        <m:den>
                          <m:r>
                            <a:rPr lang="ro-RO" sz="2600" i="1">
                              <a:latin typeface="Cambria Math" panose="02040503050406030204" pitchFamily="18" charset="0"/>
                            </a:rPr>
                            <m:t>3</m:t>
                          </m:r>
                        </m:den>
                      </m:f>
                    </m:oMath>
                  </m:oMathPara>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563480"/>
                <a:ext cx="9071640" cy="5744001"/>
              </a:xfrm>
              <a:blipFill>
                <a:blip r:embed="rId2"/>
                <a:stretch>
                  <a:fillRect l="-1958" b="-662"/>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3205119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8051" name="Rectangle 3"/>
              <p:cNvSpPr>
                <a:spLocks noGrp="1" noChangeArrowheads="1"/>
              </p:cNvSpPr>
              <p:nvPr>
                <p:ph type="subTitle"/>
              </p:nvPr>
            </p:nvSpPr>
            <p:spPr>
              <a:xfrm>
                <a:off x="504000" y="1714501"/>
                <a:ext cx="9071640" cy="5514974"/>
              </a:xfrm>
            </p:spPr>
            <p:txBody>
              <a:bodyPr/>
              <a:lstStyle/>
              <a:p>
                <a:pPr marL="457200" indent="-457200">
                  <a:lnSpc>
                    <a:spcPct val="90000"/>
                  </a:lnSpc>
                  <a:buFont typeface="Arial" panose="020B0604020202020204" pitchFamily="34" charset="0"/>
                  <a:buChar char="•"/>
                </a:pPr>
                <a:r>
                  <a:rPr lang="en-US" sz="2800" b="1" dirty="0"/>
                  <a:t>Learn</a:t>
                </a:r>
                <a:r>
                  <a:rPr lang="en-US" sz="2800" dirty="0"/>
                  <a:t>: </a:t>
                </a:r>
                <a14:m>
                  <m:oMath xmlns:m="http://schemas.openxmlformats.org/officeDocument/2006/math">
                    <m:r>
                      <a:rPr lang="ro-RO" sz="2800" b="0" i="1" smtClean="0">
                        <a:latin typeface="Cambria Math" panose="02040503050406030204" pitchFamily="18" charset="0"/>
                      </a:rPr>
                      <m:t>h</m:t>
                    </m:r>
                    <m:r>
                      <a:rPr lang="ro-RO" sz="2800" b="0" i="1" smtClean="0">
                        <a:latin typeface="Cambria Math" panose="02040503050406030204" pitchFamily="18" charset="0"/>
                      </a:rPr>
                      <m:t>:</m:t>
                    </m:r>
                    <m:r>
                      <a:rPr lang="ro-RO" sz="2800" b="1" i="1" smtClean="0">
                        <a:latin typeface="Cambria Math" panose="02040503050406030204" pitchFamily="18" charset="0"/>
                      </a:rPr>
                      <m:t>𝑿</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oMath>
                </a14:m>
                <a:endParaRPr lang="en-US" sz="2800" dirty="0"/>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b="1" dirty="0"/>
                  <a:t>X</a:t>
                </a:r>
                <a:r>
                  <a:rPr lang="en-US" sz="2400" dirty="0"/>
                  <a:t> – features</a:t>
                </a:r>
              </a:p>
              <a:p>
                <a:pPr lvl="1">
                  <a:lnSpc>
                    <a:spcPct val="90000"/>
                  </a:lnSpc>
                </a:pPr>
                <a:endParaRPr lang="en-US" sz="800" dirty="0"/>
              </a:p>
              <a:p>
                <a:pPr marL="457200" lvl="1" indent="-457200">
                  <a:lnSpc>
                    <a:spcPct val="90000"/>
                  </a:lnSpc>
                  <a:buFont typeface="Wingdings" pitchFamily="2" charset="2"/>
                  <a:buChar char="Ø"/>
                </a:pPr>
                <a:r>
                  <a:rPr lang="en-US" sz="2400" dirty="0"/>
                  <a:t>Y – target classes</a:t>
                </a:r>
              </a:p>
              <a:p>
                <a:pPr marL="457200" indent="-457200">
                  <a:lnSpc>
                    <a:spcPct val="90000"/>
                  </a:lnSpc>
                  <a:buFont typeface="Arial" panose="020B0604020202020204" pitchFamily="34" charset="0"/>
                  <a:buChar char="•"/>
                </a:pPr>
                <a:endParaRPr lang="en-US" sz="2800" b="1" dirty="0"/>
              </a:p>
              <a:p>
                <a:pPr marL="457200" indent="-457200">
                  <a:lnSpc>
                    <a:spcPct val="90000"/>
                  </a:lnSpc>
                  <a:buFont typeface="Arial" panose="020B0604020202020204" pitchFamily="34" charset="0"/>
                  <a:buChar char="•"/>
                </a:pPr>
                <a:r>
                  <a:rPr lang="en-US" sz="2800" dirty="0"/>
                  <a:t>Suppose we know P(Y|</a:t>
                </a:r>
                <a:r>
                  <a:rPr lang="en-US" sz="2800" b="1" dirty="0"/>
                  <a:t>X</a:t>
                </a:r>
                <a:r>
                  <a:rPr lang="en-US" sz="2800" dirty="0"/>
                  <a:t>) exactly, how should we classify the data?</a:t>
                </a:r>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dirty="0"/>
                  <a:t>We apply the Bayes classifier:</a:t>
                </a:r>
              </a:p>
              <a:p>
                <a:pPr marL="457200" lvl="1" indent="0">
                  <a:buNone/>
                </a:pPr>
                <a:endParaRPr lang="ro-RO" sz="28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𝑦</m:t>
                          </m:r>
                        </m:e>
                        <m:sup>
                          <m:r>
                            <a:rPr lang="ro-RO" sz="2800" b="0" i="1" smtClean="0">
                              <a:latin typeface="Cambria Math" panose="02040503050406030204" pitchFamily="18" charset="0"/>
                            </a:rPr>
                            <m:t>∗</m:t>
                          </m:r>
                        </m:sup>
                      </m:sSup>
                      <m:r>
                        <a:rPr lang="ro-RO" sz="2800" b="0" i="1" smtClean="0">
                          <a:latin typeface="Cambria Math" panose="02040503050406030204" pitchFamily="18" charset="0"/>
                        </a:rPr>
                        <m:t>=</m:t>
                      </m:r>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h</m:t>
                          </m:r>
                        </m:e>
                        <m:sup>
                          <m:r>
                            <a:rPr lang="ro-RO" sz="2800" b="0" i="1" smtClean="0">
                              <a:latin typeface="Cambria Math" panose="02040503050406030204" pitchFamily="18" charset="0"/>
                            </a:rPr>
                            <m:t>∗</m:t>
                          </m:r>
                        </m:sup>
                      </m:sSup>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i="1">
                              <a:latin typeface="Cambria Math" panose="02040503050406030204" pitchFamily="18" charset="0"/>
                            </a:rPr>
                            <m:t>𝑃</m:t>
                          </m:r>
                          <m:d>
                            <m:dPr>
                              <m:endChr m:val="|"/>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 </m:t>
                              </m:r>
                            </m:e>
                          </m:d>
                          <m:r>
                            <a:rPr lang="ro-RO" sz="2800" b="0" i="1" smtClean="0">
                              <a:latin typeface="Cambria Math" panose="02040503050406030204" pitchFamily="18" charset="0"/>
                            </a:rPr>
                            <m:t> </m:t>
                          </m:r>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r>
                            <a:rPr lang="ro-RO" sz="2800" i="1">
                              <a:latin typeface="Cambria Math" panose="02040503050406030204" pitchFamily="18" charset="0"/>
                            </a:rPr>
                            <m:t>)</m:t>
                          </m:r>
                          <m:r>
                            <m:rPr>
                              <m:nor/>
                            </m:rPr>
                            <a:rPr lang="en-US" sz="2800" dirty="0"/>
                            <m:t> </m:t>
                          </m:r>
                        </m:e>
                      </m:func>
                    </m:oMath>
                  </m:oMathPara>
                </a14:m>
                <a:endParaRPr lang="en-US" sz="2800" dirty="0"/>
              </a:p>
              <a:p>
                <a:pPr marL="0" indent="0">
                  <a:lnSpc>
                    <a:spcPct val="90000"/>
                  </a:lnSpc>
                  <a:buNone/>
                </a:pPr>
                <a:endParaRPr lang="en-US" sz="2800" b="1" dirty="0">
                  <a:solidFill>
                    <a:srgbClr val="FF0000"/>
                  </a:solidFill>
                </a:endParaRPr>
              </a:p>
              <a:p>
                <a:pPr marL="457200" indent="-457200">
                  <a:lnSpc>
                    <a:spcPct val="90000"/>
                  </a:lnSpc>
                  <a:buFont typeface="Arial" panose="020B0604020202020204" pitchFamily="34" charset="0"/>
                  <a:buChar char="•"/>
                </a:pPr>
                <a:r>
                  <a:rPr lang="en-US" sz="2800" b="1" dirty="0">
                    <a:solidFill>
                      <a:srgbClr val="FF0000"/>
                    </a:solidFill>
                  </a:rPr>
                  <a:t>Why?</a:t>
                </a:r>
              </a:p>
            </p:txBody>
          </p:sp>
        </mc:Choice>
        <mc:Fallback xmlns="">
          <p:sp>
            <p:nvSpPr>
              <p:cNvPr id="258051" name="Rectangle 3"/>
              <p:cNvSpPr>
                <a:spLocks noGrp="1" noRot="1" noChangeAspect="1" noMove="1" noResize="1" noEditPoints="1" noAdjustHandles="1" noChangeArrowheads="1" noChangeShapeType="1" noTextEdit="1"/>
              </p:cNvSpPr>
              <p:nvPr>
                <p:ph type="subTitle"/>
              </p:nvPr>
            </p:nvSpPr>
            <p:spPr>
              <a:xfrm>
                <a:off x="504000" y="1714501"/>
                <a:ext cx="9071640" cy="5514974"/>
              </a:xfrm>
              <a:blipFill>
                <a:blip r:embed="rId3"/>
                <a:stretch>
                  <a:fillRect l="-2098"/>
                </a:stretch>
              </a:blipFill>
            </p:spPr>
            <p:txBody>
              <a:bodyPr/>
              <a:lstStyle/>
              <a:p>
                <a:r>
                  <a:rPr lang="ro-RO">
                    <a:noFill/>
                  </a:rPr>
                  <a:t> </a:t>
                </a:r>
              </a:p>
            </p:txBody>
          </p:sp>
        </mc:Fallback>
      </mc:AlternateContent>
      <p:sp>
        <p:nvSpPr>
          <p:cNvPr id="258050" name="Rectangle 2"/>
          <p:cNvSpPr>
            <a:spLocks noGrp="1" noChangeArrowheads="1"/>
          </p:cNvSpPr>
          <p:nvPr>
            <p:ph type="title"/>
          </p:nvPr>
        </p:nvSpPr>
        <p:spPr/>
        <p:txBody>
          <a:bodyPr/>
          <a:lstStyle/>
          <a:p>
            <a:pPr algn="ctr"/>
            <a:r>
              <a:rPr lang="en-US" dirty="0"/>
              <a:t>Optimal classifier</a:t>
            </a:r>
          </a:p>
        </p:txBody>
      </p:sp>
    </p:spTree>
    <p:extLst>
      <p:ext uri="{BB962C8B-B14F-4D97-AF65-F5344CB8AC3E}">
        <p14:creationId xmlns:p14="http://schemas.microsoft.com/office/powerpoint/2010/main" val="17133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80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lgn="ctr"/>
            <a:r>
              <a:rPr lang="en-US" dirty="0"/>
              <a:t>Optimal classifier</a:t>
            </a:r>
          </a:p>
        </p:txBody>
      </p:sp>
      <mc:AlternateContent xmlns:mc="http://schemas.openxmlformats.org/markup-compatibility/2006" xmlns:a14="http://schemas.microsoft.com/office/drawing/2010/main">
        <mc:Choice Requires="a14">
          <p:sp>
            <p:nvSpPr>
              <p:cNvPr id="260099" name="Rectangle 3"/>
              <p:cNvSpPr>
                <a:spLocks noGrp="1" noChangeArrowheads="1"/>
              </p:cNvSpPr>
              <p:nvPr>
                <p:ph type="body" idx="1"/>
              </p:nvPr>
            </p:nvSpPr>
            <p:spPr>
              <a:xfrm>
                <a:off x="589511" y="1710232"/>
                <a:ext cx="8986130" cy="4847732"/>
              </a:xfrm>
            </p:spPr>
            <p:txBody>
              <a:bodyPr/>
              <a:lstStyle/>
              <a:p>
                <a:r>
                  <a:rPr lang="en-US" b="1" dirty="0"/>
                  <a:t>Theorem: </a:t>
                </a:r>
                <a:r>
                  <a:rPr lang="en-US" dirty="0"/>
                  <a:t>The</a:t>
                </a:r>
                <a:r>
                  <a:rPr lang="en-US" b="1" dirty="0"/>
                  <a:t> </a:t>
                </a:r>
                <a:r>
                  <a:rPr lang="en-US" dirty="0"/>
                  <a:t>Bayes classifier </a:t>
                </a:r>
                <a:r>
                  <a:rPr lang="en-US" dirty="0" err="1"/>
                  <a:t>h</a:t>
                </a:r>
                <a:r>
                  <a:rPr lang="en-US" baseline="-25000" dirty="0" err="1"/>
                  <a:t>Bayes</a:t>
                </a:r>
                <a:r>
                  <a:rPr lang="en-US" dirty="0"/>
                  <a:t> is optimal!</a:t>
                </a:r>
              </a:p>
              <a:p>
                <a:pPr lvl="1"/>
                <a:endParaRPr lang="en-US" dirty="0"/>
              </a:p>
              <a:p>
                <a:pPr lvl="1"/>
                <a:r>
                  <a:rPr lang="en-US" dirty="0"/>
                  <a:t>This is:</a:t>
                </a:r>
              </a:p>
              <a:p>
                <a:pPr marL="457200" lvl="1" indent="0">
                  <a:buNone/>
                </a:pPr>
                <a14:m>
                  <m:oMathPara xmlns:m="http://schemas.openxmlformats.org/officeDocument/2006/math">
                    <m:oMathParaPr>
                      <m:jc m:val="centerGroup"/>
                    </m:oMathParaPr>
                    <m:oMath xmlns:m="http://schemas.openxmlformats.org/officeDocument/2006/math">
                      <m:sSub>
                        <m:sSubPr>
                          <m:ctrlPr>
                            <a:rPr lang="ro-RO" b="0" i="1" smtClean="0">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𝑟𝑜𝑟</m:t>
                          </m:r>
                        </m:e>
                        <m:sub>
                          <m:r>
                            <a:rPr lang="ro-RO" b="0" i="1" smtClean="0">
                              <a:latin typeface="Cambria Math" panose="02040503050406030204" pitchFamily="18" charset="0"/>
                            </a:rPr>
                            <m:t>𝑡𝑟𝑢𝑒</m:t>
                          </m:r>
                        </m:sub>
                      </m:sSub>
                      <m:d>
                        <m:dPr>
                          <m:ctrlPr>
                            <a:rPr lang="ro-RO" b="0" i="1" smtClean="0">
                              <a:latin typeface="Cambria Math" panose="02040503050406030204" pitchFamily="18" charset="0"/>
                            </a:rPr>
                          </m:ctrlPr>
                        </m:dPr>
                        <m:e>
                          <m:sSub>
                            <m:sSubPr>
                              <m:ctrlPr>
                                <a:rPr lang="ro-RO" b="0" i="1" smtClean="0">
                                  <a:latin typeface="Cambria Math" panose="02040503050406030204" pitchFamily="18" charset="0"/>
                                </a:rPr>
                              </m:ctrlPr>
                            </m:sSubPr>
                            <m:e>
                              <m:r>
                                <a:rPr lang="ro-RO" b="0" i="1" smtClean="0">
                                  <a:latin typeface="Cambria Math" panose="02040503050406030204" pitchFamily="18" charset="0"/>
                                </a:rPr>
                                <m:t>h</m:t>
                              </m:r>
                            </m:e>
                            <m:sub>
                              <m:r>
                                <a:rPr lang="ro-RO" b="0" i="1" smtClean="0">
                                  <a:latin typeface="Cambria Math" panose="02040503050406030204" pitchFamily="18" charset="0"/>
                                </a:rPr>
                                <m:t>𝐵𝑎𝑦𝑒𝑠</m:t>
                              </m:r>
                            </m:sub>
                          </m:sSub>
                        </m:e>
                      </m:d>
                      <m:r>
                        <a:rPr lang="ro-RO" b="0" i="1" smtClean="0">
                          <a:latin typeface="Cambria Math" panose="02040503050406030204" pitchFamily="18" charset="0"/>
                          <a:ea typeface="Cambria Math" panose="02040503050406030204" pitchFamily="18" charset="0"/>
                        </a:rPr>
                        <m:t>≤</m:t>
                      </m:r>
                      <m:sSub>
                        <m:sSubPr>
                          <m:ctrlPr>
                            <a:rPr lang="ro-RO" i="1">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m:t>
                          </m:r>
                          <m:r>
                            <a:rPr lang="ro-RO" i="1">
                              <a:latin typeface="Cambria Math" panose="02040503050406030204" pitchFamily="18" charset="0"/>
                            </a:rPr>
                            <m:t>𝑜𝑟</m:t>
                          </m:r>
                        </m:e>
                        <m:sub>
                          <m:r>
                            <a:rPr lang="ro-RO" i="1">
                              <a:latin typeface="Cambria Math" panose="02040503050406030204" pitchFamily="18" charset="0"/>
                            </a:rPr>
                            <m:t>𝑡𝑟𝑢𝑒</m:t>
                          </m:r>
                        </m:sub>
                      </m:sSub>
                      <m:d>
                        <m:dPr>
                          <m:ctrlPr>
                            <a:rPr lang="ro-RO" i="1">
                              <a:latin typeface="Cambria Math" panose="02040503050406030204" pitchFamily="18" charset="0"/>
                            </a:rPr>
                          </m:ctrlPr>
                        </m:dPr>
                        <m:e>
                          <m:r>
                            <a:rPr lang="ro-RO" b="0" i="1" smtClean="0">
                              <a:latin typeface="Cambria Math" panose="02040503050406030204" pitchFamily="18" charset="0"/>
                            </a:rPr>
                            <m:t>h</m:t>
                          </m:r>
                        </m:e>
                      </m:d>
                      <m:r>
                        <a:rPr lang="ro-RO" b="0" i="1" smtClean="0">
                          <a:latin typeface="Cambria Math" panose="02040503050406030204" pitchFamily="18" charset="0"/>
                        </a:rPr>
                        <m:t>,</m:t>
                      </m:r>
                      <m:r>
                        <a:rPr lang="ro-RO" b="0" i="1" smtClean="0">
                          <a:latin typeface="Cambria Math" panose="02040503050406030204" pitchFamily="18" charset="0"/>
                          <a:ea typeface="Cambria Math" panose="02040503050406030204" pitchFamily="18" charset="0"/>
                        </a:rPr>
                        <m:t>∀</m:t>
                      </m:r>
                      <m:r>
                        <a:rPr lang="ro-RO" b="0" i="1" smtClean="0">
                          <a:latin typeface="Cambria Math" panose="02040503050406030204" pitchFamily="18" charset="0"/>
                          <a:ea typeface="Cambria Math" panose="02040503050406030204" pitchFamily="18" charset="0"/>
                        </a:rPr>
                        <m:t>h</m:t>
                      </m:r>
                    </m:oMath>
                  </m:oMathPara>
                </a14:m>
                <a:endParaRPr lang="en-US" dirty="0"/>
              </a:p>
              <a:p>
                <a:endParaRPr lang="en-US" b="1" dirty="0"/>
              </a:p>
              <a:p>
                <a:r>
                  <a:rPr lang="en-US" dirty="0"/>
                  <a:t>The</a:t>
                </a:r>
                <a:r>
                  <a:rPr lang="en-US" b="1" dirty="0"/>
                  <a:t> Bayes error </a:t>
                </a:r>
                <a:r>
                  <a:rPr lang="en-US" dirty="0"/>
                  <a:t>is the smallest possible error: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ro-RO" b="0" i="1" smtClean="0">
                              <a:latin typeface="Cambria Math" panose="02040503050406030204" pitchFamily="18" charset="0"/>
                            </a:rPr>
                            <m:t>𝑒𝑟𝑟𝑜𝑟</m:t>
                          </m:r>
                        </m:e>
                        <m:sub>
                          <m:r>
                            <a:rPr lang="ro-RO" b="0" i="1" smtClean="0">
                              <a:latin typeface="Cambria Math" panose="02040503050406030204" pitchFamily="18" charset="0"/>
                            </a:rPr>
                            <m:t>𝐵𝑎𝑦𝑒𝑠</m:t>
                          </m:r>
                        </m:sub>
                      </m:sSub>
                      <m:r>
                        <a:rPr lang="ro-RO" b="0" i="1" smtClean="0">
                          <a:latin typeface="Cambria Math" panose="02040503050406030204" pitchFamily="18" charset="0"/>
                        </a:rPr>
                        <m:t>=1−</m:t>
                      </m:r>
                      <m:nary>
                        <m:naryPr>
                          <m:chr m:val="∑"/>
                          <m:supHide m:val="on"/>
                          <m:ctrlPr>
                            <a:rPr lang="ro-RO" b="0" i="1" smtClean="0">
                              <a:latin typeface="Cambria Math" panose="02040503050406030204" pitchFamily="18" charset="0"/>
                            </a:rPr>
                          </m:ctrlPr>
                        </m:naryPr>
                        <m:sub>
                          <m:r>
                            <m:rPr>
                              <m:brk m:alnAt="7"/>
                            </m:rPr>
                            <a:rPr lang="ro-RO" b="0" i="1" smtClean="0">
                              <a:latin typeface="Cambria Math" panose="02040503050406030204" pitchFamily="18" charset="0"/>
                            </a:rPr>
                            <m:t>𝑦</m:t>
                          </m:r>
                          <m:r>
                            <a:rPr lang="ro-RO" b="0" i="1" smtClean="0">
                              <a:latin typeface="Cambria Math" panose="02040503050406030204" pitchFamily="18" charset="0"/>
                              <a:ea typeface="Cambria Math" panose="02040503050406030204" pitchFamily="18" charset="0"/>
                            </a:rPr>
                            <m:t>≠</m:t>
                          </m:r>
                          <m:sSup>
                            <m:sSupPr>
                              <m:ctrlPr>
                                <a:rPr lang="ro-RO" b="0" i="1" smtClean="0">
                                  <a:latin typeface="Cambria Math" panose="02040503050406030204" pitchFamily="18" charset="0"/>
                                  <a:ea typeface="Cambria Math" panose="02040503050406030204" pitchFamily="18" charset="0"/>
                                </a:rPr>
                              </m:ctrlPr>
                            </m:sSupPr>
                            <m:e>
                              <m:r>
                                <a:rPr lang="ro-RO" b="0" i="1" smtClean="0">
                                  <a:latin typeface="Cambria Math" panose="02040503050406030204" pitchFamily="18" charset="0"/>
                                  <a:ea typeface="Cambria Math" panose="02040503050406030204" pitchFamily="18" charset="0"/>
                                </a:rPr>
                                <m:t>𝑦</m:t>
                              </m:r>
                            </m:e>
                            <m:sup>
                              <m:r>
                                <a:rPr lang="ro-RO" b="0" i="1" smtClean="0">
                                  <a:latin typeface="Cambria Math" panose="02040503050406030204" pitchFamily="18" charset="0"/>
                                  <a:ea typeface="Cambria Math" panose="02040503050406030204" pitchFamily="18" charset="0"/>
                                </a:rPr>
                                <m:t>∗</m:t>
                              </m:r>
                            </m:sup>
                          </m:sSup>
                        </m:sub>
                        <m:sup/>
                        <m:e>
                          <m:nary>
                            <m:naryPr>
                              <m:limLoc m:val="undOvr"/>
                              <m:ctrlPr>
                                <a:rPr lang="ro-RO" b="0" i="1" smtClean="0">
                                  <a:latin typeface="Cambria Math" panose="02040503050406030204" pitchFamily="18" charset="0"/>
                                </a:rPr>
                              </m:ctrlPr>
                            </m:naryPr>
                            <m:sub>
                              <m:r>
                                <m:rPr>
                                  <m:brk m:alnAt="24"/>
                                </m:rPr>
                                <a:rPr lang="ro-RO" b="0" i="1" smtClean="0">
                                  <a:latin typeface="Cambria Math" panose="02040503050406030204" pitchFamily="18" charset="0"/>
                                </a:rPr>
                                <m:t>𝑥</m:t>
                              </m:r>
                              <m:r>
                                <a:rPr lang="ro-RO" b="0" i="1" smtClean="0">
                                  <a:latin typeface="Cambria Math" panose="02040503050406030204" pitchFamily="18" charset="0"/>
                                  <a:ea typeface="Cambria Math" panose="02040503050406030204" pitchFamily="18" charset="0"/>
                                </a:rPr>
                                <m:t>∈</m:t>
                              </m:r>
                              <m:sSub>
                                <m:sSubPr>
                                  <m:ctrlPr>
                                    <a:rPr lang="ro-RO" b="0" i="1" smtClean="0">
                                      <a:latin typeface="Cambria Math" panose="02040503050406030204" pitchFamily="18" charset="0"/>
                                      <a:ea typeface="Cambria Math" panose="02040503050406030204" pitchFamily="18" charset="0"/>
                                    </a:rPr>
                                  </m:ctrlPr>
                                </m:sSubPr>
                                <m:e>
                                  <m:r>
                                    <a:rPr lang="ro-RO" b="0" i="1" smtClean="0">
                                      <a:latin typeface="Cambria Math" panose="02040503050406030204" pitchFamily="18" charset="0"/>
                                      <a:ea typeface="Cambria Math" panose="02040503050406030204" pitchFamily="18" charset="0"/>
                                    </a:rPr>
                                    <m:t>𝐻</m:t>
                                  </m:r>
                                </m:e>
                                <m:sub>
                                  <m:r>
                                    <a:rPr lang="ro-RO" b="0" i="1" smtClean="0">
                                      <a:latin typeface="Cambria Math" panose="02040503050406030204" pitchFamily="18" charset="0"/>
                                      <a:ea typeface="Cambria Math" panose="02040503050406030204" pitchFamily="18" charset="0"/>
                                    </a:rPr>
                                    <m:t>𝑖</m:t>
                                  </m:r>
                                </m:sub>
                              </m:sSub>
                            </m:sub>
                            <m:sup/>
                            <m:e>
                              <m:r>
                                <a:rPr lang="ro-RO" b="0" i="1" smtClean="0">
                                  <a:latin typeface="Cambria Math" panose="02040503050406030204" pitchFamily="18" charset="0"/>
                                </a:rPr>
                                <m:t>𝑃</m:t>
                              </m:r>
                              <m:d>
                                <m:dPr>
                                  <m:endChr m:val="|"/>
                                  <m:ctrlPr>
                                    <a:rPr lang="ro-RO" b="0" i="1" smtClean="0">
                                      <a:latin typeface="Cambria Math" panose="02040503050406030204" pitchFamily="18" charset="0"/>
                                    </a:rPr>
                                  </m:ctrlPr>
                                </m:dPr>
                                <m:e>
                                  <m:r>
                                    <a:rPr lang="ro-RO" b="0" i="1" smtClean="0">
                                      <a:latin typeface="Cambria Math" panose="02040503050406030204" pitchFamily="18" charset="0"/>
                                    </a:rPr>
                                    <m:t>𝑦</m:t>
                                  </m:r>
                                  <m:r>
                                    <a:rPr lang="ro-RO" b="0" i="1" smtClean="0">
                                      <a:latin typeface="Cambria Math" panose="02040503050406030204" pitchFamily="18" charset="0"/>
                                    </a:rPr>
                                    <m:t> </m:t>
                                  </m:r>
                                </m:e>
                              </m:d>
                              <m:r>
                                <a:rPr lang="ro-RO" b="0" i="1" smtClean="0">
                                  <a:latin typeface="Cambria Math" panose="02040503050406030204" pitchFamily="18" charset="0"/>
                                </a:rPr>
                                <m:t> </m:t>
                              </m:r>
                              <m:r>
                                <a:rPr lang="ro-RO" b="0" i="1" smtClean="0">
                                  <a:latin typeface="Cambria Math" panose="02040503050406030204" pitchFamily="18" charset="0"/>
                                </a:rPr>
                                <m:t>𝑥</m:t>
                              </m:r>
                              <m:r>
                                <a:rPr lang="ro-RO" b="0" i="1" smtClean="0">
                                  <a:latin typeface="Cambria Math" panose="02040503050406030204" pitchFamily="18" charset="0"/>
                                </a:rPr>
                                <m:t>)</m:t>
                              </m:r>
                              <m:r>
                                <a:rPr lang="ro-RO" b="0" i="1" smtClean="0">
                                  <a:latin typeface="Cambria Math" panose="02040503050406030204" pitchFamily="18" charset="0"/>
                                </a:rPr>
                                <m:t>𝑃</m:t>
                              </m:r>
                              <m:d>
                                <m:dPr>
                                  <m:ctrlPr>
                                    <a:rPr lang="ro-RO" b="0" i="1" smtClean="0">
                                      <a:latin typeface="Cambria Math" panose="02040503050406030204" pitchFamily="18" charset="0"/>
                                    </a:rPr>
                                  </m:ctrlPr>
                                </m:dPr>
                                <m:e>
                                  <m:r>
                                    <a:rPr lang="ro-RO" b="0" i="1" smtClean="0">
                                      <a:latin typeface="Cambria Math" panose="02040503050406030204" pitchFamily="18" charset="0"/>
                                    </a:rPr>
                                    <m:t>𝑥</m:t>
                                  </m:r>
                                </m:e>
                              </m:d>
                              <m:r>
                                <a:rPr lang="ro-RO" b="0" i="1" smtClean="0">
                                  <a:latin typeface="Cambria Math" panose="02040503050406030204" pitchFamily="18" charset="0"/>
                                </a:rPr>
                                <m:t>𝑑𝑥</m:t>
                              </m:r>
                            </m:e>
                          </m:nary>
                        </m:e>
                      </m:nary>
                    </m:oMath>
                  </m:oMathPara>
                </a14:m>
                <a:endParaRPr lang="en-US" dirty="0"/>
              </a:p>
              <a:p>
                <a:endParaRPr lang="en-US" b="1" dirty="0"/>
              </a:p>
            </p:txBody>
          </p:sp>
        </mc:Choice>
        <mc:Fallback xmlns="">
          <p:sp>
            <p:nvSpPr>
              <p:cNvPr id="260099" name="Rectangle 3"/>
              <p:cNvSpPr>
                <a:spLocks noGrp="1" noRot="1" noChangeAspect="1" noMove="1" noResize="1" noEditPoints="1" noAdjustHandles="1" noChangeArrowheads="1" noChangeShapeType="1" noTextEdit="1"/>
              </p:cNvSpPr>
              <p:nvPr>
                <p:ph type="body" idx="1"/>
              </p:nvPr>
            </p:nvSpPr>
            <p:spPr>
              <a:xfrm>
                <a:off x="589511" y="1710232"/>
                <a:ext cx="8986130" cy="4847732"/>
              </a:xfrm>
              <a:blipFill>
                <a:blip r:embed="rId3"/>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17456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p:nvPr>
        </p:nvSpPr>
        <p:spPr>
          <a:xfrm>
            <a:off x="462494" y="1487486"/>
            <a:ext cx="9071640" cy="5970589"/>
          </a:xfrm>
        </p:spPr>
        <p:txBody>
          <a:bodyPr/>
          <a:lstStyle/>
          <a:p>
            <a:pPr marL="571500" indent="-571500">
              <a:buFont typeface="Arial" panose="020B0604020202020204" pitchFamily="34" charset="0"/>
              <a:buChar char="•"/>
            </a:pPr>
            <a:r>
              <a:rPr lang="en-US" sz="2800" dirty="0"/>
              <a:t>How hard is it to learn the optimal classifier? </a:t>
            </a:r>
          </a:p>
          <a:p>
            <a:endParaRPr lang="en-US" sz="800" dirty="0"/>
          </a:p>
          <a:p>
            <a:pPr marL="571500" indent="-571500">
              <a:buFont typeface="Wingdings" pitchFamily="2" charset="2"/>
              <a:buChar char="Ø"/>
            </a:pPr>
            <a:r>
              <a:rPr lang="en-US" sz="2400" dirty="0"/>
              <a:t>What about categorical data?</a:t>
            </a:r>
          </a:p>
          <a:p>
            <a:pPr marL="342900" indent="-342900">
              <a:buFont typeface="Arial" panose="020B0604020202020204" pitchFamily="34" charset="0"/>
              <a:buChar char="•"/>
            </a:pPr>
            <a:endParaRPr lang="en-US" sz="2400" dirty="0"/>
          </a:p>
          <a:p>
            <a:pPr marL="571500" indent="-571500">
              <a:buFont typeface="Arial" panose="020B0604020202020204" pitchFamily="34" charset="0"/>
              <a:buChar char="•"/>
            </a:pPr>
            <a:r>
              <a:rPr lang="en-US" sz="2800" dirty="0"/>
              <a:t>How do we represent these? How many parameters?</a:t>
            </a:r>
          </a:p>
          <a:p>
            <a:pPr>
              <a:lnSpc>
                <a:spcPct val="90000"/>
              </a:lnSpc>
            </a:pPr>
            <a:endParaRPr lang="en-US" sz="800" dirty="0"/>
          </a:p>
          <a:p>
            <a:pPr marL="571500" indent="-571500">
              <a:buFont typeface="Wingdings" pitchFamily="2" charset="2"/>
              <a:buChar char="Ø"/>
            </a:pPr>
            <a:r>
              <a:rPr lang="en-US" sz="2400" dirty="0"/>
              <a:t>Class-Prior P(Y):</a:t>
            </a:r>
          </a:p>
          <a:p>
            <a:pPr>
              <a:lnSpc>
                <a:spcPct val="90000"/>
              </a:lnSpc>
            </a:pPr>
            <a:endParaRPr lang="en-US" sz="800" dirty="0"/>
          </a:p>
          <a:p>
            <a:pPr lvl="2">
              <a:lnSpc>
                <a:spcPct val="90000"/>
              </a:lnSpc>
            </a:pPr>
            <a:r>
              <a:rPr lang="en-US" sz="2400" dirty="0"/>
              <a:t>Suppose Y is composed of k classes</a:t>
            </a:r>
          </a:p>
          <a:p>
            <a:pPr lvl="1">
              <a:lnSpc>
                <a:spcPct val="90000"/>
              </a:lnSpc>
            </a:pPr>
            <a:endParaRPr lang="en-US" sz="2400" dirty="0"/>
          </a:p>
          <a:p>
            <a:endParaRPr lang="en-US" sz="800" dirty="0"/>
          </a:p>
          <a:p>
            <a:pPr marL="571500" indent="-571500">
              <a:buFont typeface="Wingdings" pitchFamily="2" charset="2"/>
              <a:buChar char="Ø"/>
            </a:pPr>
            <a:r>
              <a:rPr lang="en-US" sz="2400" dirty="0"/>
              <a:t>Likelihood  P(</a:t>
            </a:r>
            <a:r>
              <a:rPr lang="en-US" sz="2400" b="1" dirty="0"/>
              <a:t>X </a:t>
            </a:r>
            <a:r>
              <a:rPr lang="en-US" sz="2400" dirty="0"/>
              <a:t>| Y):</a:t>
            </a:r>
          </a:p>
          <a:p>
            <a:endParaRPr lang="en-US" sz="800" dirty="0"/>
          </a:p>
          <a:p>
            <a:pPr lvl="2">
              <a:lnSpc>
                <a:spcPct val="90000"/>
              </a:lnSpc>
            </a:pPr>
            <a:r>
              <a:rPr lang="en-US" sz="2400" dirty="0"/>
              <a:t>Suppose </a:t>
            </a:r>
            <a:r>
              <a:rPr lang="en-US" sz="2400" b="1" dirty="0"/>
              <a:t>X</a:t>
            </a:r>
            <a:r>
              <a:rPr lang="en-US" sz="2400" dirty="0"/>
              <a:t> is composed of n binary features</a:t>
            </a:r>
          </a:p>
          <a:p>
            <a:pPr>
              <a:lnSpc>
                <a:spcPct val="90000"/>
              </a:lnSpc>
            </a:pPr>
            <a:endParaRPr lang="en-US" dirty="0"/>
          </a:p>
          <a:p>
            <a:r>
              <a:rPr lang="en-US" sz="2800" dirty="0">
                <a:solidFill>
                  <a:srgbClr val="FF0000"/>
                </a:solidFill>
              </a:rPr>
              <a:t>Complex model </a:t>
            </a:r>
            <a:r>
              <a:rPr lang="en-US" sz="2800" dirty="0">
                <a:solidFill>
                  <a:srgbClr val="FF0000"/>
                </a:solidFill>
                <a:latin typeface="cmsy10" pitchFamily="34" charset="0"/>
                <a:sym typeface="Wingdings"/>
              </a:rPr>
              <a:t></a:t>
            </a:r>
            <a:r>
              <a:rPr lang="en-US" sz="2800" dirty="0">
                <a:solidFill>
                  <a:srgbClr val="FF0000"/>
                </a:solidFill>
              </a:rPr>
              <a:t> High variance with limited data!</a:t>
            </a:r>
          </a:p>
        </p:txBody>
      </p:sp>
      <p:sp>
        <p:nvSpPr>
          <p:cNvPr id="263170" name="Rectangle 2"/>
          <p:cNvSpPr>
            <a:spLocks noGrp="1" noChangeArrowheads="1"/>
          </p:cNvSpPr>
          <p:nvPr>
            <p:ph type="title"/>
          </p:nvPr>
        </p:nvSpPr>
        <p:spPr/>
        <p:txBody>
          <a:bodyPr>
            <a:noAutofit/>
          </a:bodyPr>
          <a:lstStyle/>
          <a:p>
            <a:pPr algn="ctr"/>
            <a:r>
              <a:rPr lang="en-US" dirty="0"/>
              <a:t>Optimal classifier</a:t>
            </a:r>
          </a:p>
        </p:txBody>
      </p:sp>
    </p:spTree>
    <p:extLst>
      <p:ext uri="{BB962C8B-B14F-4D97-AF65-F5344CB8AC3E}">
        <p14:creationId xmlns:p14="http://schemas.microsoft.com/office/powerpoint/2010/main" val="42390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Independence to the rescue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CBB599-BE4B-E345-AFF5-C42830BAC6EA}"/>
                  </a:ext>
                </a:extLst>
              </p:cNvPr>
              <p:cNvSpPr txBox="1"/>
              <p:nvPr/>
            </p:nvSpPr>
            <p:spPr>
              <a:xfrm>
                <a:off x="157163" y="1769040"/>
                <a:ext cx="9923462" cy="5293757"/>
              </a:xfrm>
              <a:prstGeom prst="rect">
                <a:avLst/>
              </a:prstGeom>
              <a:noFill/>
            </p:spPr>
            <p:txBody>
              <a:bodyPr wrap="square" rtlCol="0">
                <a:spAutoFit/>
              </a:bodyPr>
              <a:lstStyle/>
              <a:p>
                <a:pPr marL="285750" indent="-285750">
                  <a:buFont typeface="Arial" panose="020B0604020202020204" pitchFamily="34" charset="0"/>
                  <a:buChar char="•"/>
                </a:pPr>
                <a:r>
                  <a:rPr lang="en-US" sz="2600" dirty="0"/>
                  <a:t>Two variables are independent </a:t>
                </a:r>
                <a:r>
                  <a:rPr lang="en-US" sz="2600" dirty="0" err="1"/>
                  <a:t>iif</a:t>
                </a:r>
                <a:r>
                  <a:rPr lang="en-US" sz="2600" dirty="0"/>
                  <a:t> their joint factors:</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m:t>
                      </m:r>
                    </m:oMath>
                  </m:oMathPara>
                </a14:m>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endParaRPr lang="en-US" sz="2600" dirty="0"/>
              </a:p>
              <a:p>
                <a:pPr marL="285750" indent="-285750">
                  <a:buFont typeface="Arial" panose="020B0604020202020204" pitchFamily="34" charset="0"/>
                  <a:buChar char="•"/>
                </a:pPr>
                <a:r>
                  <a:rPr lang="en-US" sz="2600" dirty="0"/>
                  <a:t>Two variables are conditionally independent if, given a third variable, we have: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 </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oMath>
                  </m:oMathPara>
                </a14:m>
                <a:endParaRPr lang="en-US" sz="2600" dirty="0"/>
              </a:p>
            </p:txBody>
          </p:sp>
        </mc:Choice>
        <mc:Fallback xmlns="">
          <p:sp>
            <p:nvSpPr>
              <p:cNvPr id="8" name="TextBox 7">
                <a:extLst>
                  <a:ext uri="{FF2B5EF4-FFF2-40B4-BE49-F238E27FC236}">
                    <a16:creationId xmlns:a16="http://schemas.microsoft.com/office/drawing/2014/main" id="{A9CBB599-BE4B-E345-AFF5-C42830BAC6EA}"/>
                  </a:ext>
                </a:extLst>
              </p:cNvPr>
              <p:cNvSpPr txBox="1">
                <a:spLocks noRot="1" noChangeAspect="1" noMove="1" noResize="1" noEditPoints="1" noAdjustHandles="1" noChangeArrowheads="1" noChangeShapeType="1" noTextEdit="1"/>
              </p:cNvSpPr>
              <p:nvPr/>
            </p:nvSpPr>
            <p:spPr>
              <a:xfrm>
                <a:off x="157163" y="1769040"/>
                <a:ext cx="9923462" cy="5293757"/>
              </a:xfrm>
              <a:prstGeom prst="rect">
                <a:avLst/>
              </a:prstGeom>
              <a:blipFill>
                <a:blip r:embed="rId2"/>
                <a:stretch>
                  <a:fillRect l="-1023" t="-957" b="-1435"/>
                </a:stretch>
              </a:blipFill>
            </p:spPr>
            <p:txBody>
              <a:bodyPr/>
              <a:lstStyle/>
              <a:p>
                <a:r>
                  <a:rPr lang="ro-RO">
                    <a:noFill/>
                  </a:rPr>
                  <a:t> </a:t>
                </a:r>
              </a:p>
            </p:txBody>
          </p:sp>
        </mc:Fallback>
      </mc:AlternateContent>
      <p:graphicFrame>
        <p:nvGraphicFramePr>
          <p:cNvPr id="9" name="Table 8">
            <a:extLst>
              <a:ext uri="{FF2B5EF4-FFF2-40B4-BE49-F238E27FC236}">
                <a16:creationId xmlns:a16="http://schemas.microsoft.com/office/drawing/2014/main" id="{7D01243C-B8A3-B444-B7D9-C4ABD8205C76}"/>
              </a:ext>
            </a:extLst>
          </p:cNvPr>
          <p:cNvGraphicFramePr>
            <a:graphicFrameLocks noGrp="1"/>
          </p:cNvGraphicFramePr>
          <p:nvPr/>
        </p:nvGraphicFramePr>
        <p:xfrm>
          <a:off x="806039" y="2830862"/>
          <a:ext cx="8625709" cy="2654000"/>
        </p:xfrm>
        <a:graphic>
          <a:graphicData uri="http://schemas.openxmlformats.org/drawingml/2006/table">
            <a:tbl>
              <a:tblPr firstRow="1" bandRow="1">
                <a:tableStyleId>{5C22544A-7EE6-4342-B048-85BDC9FD1C3A}</a:tableStyleId>
              </a:tblPr>
              <a:tblGrid>
                <a:gridCol w="934344">
                  <a:extLst>
                    <a:ext uri="{9D8B030D-6E8A-4147-A177-3AD203B41FA5}">
                      <a16:colId xmlns:a16="http://schemas.microsoft.com/office/drawing/2014/main" val="2414503791"/>
                    </a:ext>
                  </a:extLst>
                </a:gridCol>
                <a:gridCol w="934344">
                  <a:extLst>
                    <a:ext uri="{9D8B030D-6E8A-4147-A177-3AD203B41FA5}">
                      <a16:colId xmlns:a16="http://schemas.microsoft.com/office/drawing/2014/main" val="2439130751"/>
                    </a:ext>
                  </a:extLst>
                </a:gridCol>
                <a:gridCol w="934344">
                  <a:extLst>
                    <a:ext uri="{9D8B030D-6E8A-4147-A177-3AD203B41FA5}">
                      <a16:colId xmlns:a16="http://schemas.microsoft.com/office/drawing/2014/main" val="3825904450"/>
                    </a:ext>
                  </a:extLst>
                </a:gridCol>
                <a:gridCol w="934344">
                  <a:extLst>
                    <a:ext uri="{9D8B030D-6E8A-4147-A177-3AD203B41FA5}">
                      <a16:colId xmlns:a16="http://schemas.microsoft.com/office/drawing/2014/main" val="3000470406"/>
                    </a:ext>
                  </a:extLst>
                </a:gridCol>
                <a:gridCol w="934344">
                  <a:extLst>
                    <a:ext uri="{9D8B030D-6E8A-4147-A177-3AD203B41FA5}">
                      <a16:colId xmlns:a16="http://schemas.microsoft.com/office/drawing/2014/main" val="2100939479"/>
                    </a:ext>
                  </a:extLst>
                </a:gridCol>
                <a:gridCol w="216613">
                  <a:extLst>
                    <a:ext uri="{9D8B030D-6E8A-4147-A177-3AD203B41FA5}">
                      <a16:colId xmlns:a16="http://schemas.microsoft.com/office/drawing/2014/main" val="3042527253"/>
                    </a:ext>
                  </a:extLst>
                </a:gridCol>
                <a:gridCol w="934344">
                  <a:extLst>
                    <a:ext uri="{9D8B030D-6E8A-4147-A177-3AD203B41FA5}">
                      <a16:colId xmlns:a16="http://schemas.microsoft.com/office/drawing/2014/main" val="547278301"/>
                    </a:ext>
                  </a:extLst>
                </a:gridCol>
                <a:gridCol w="934344">
                  <a:extLst>
                    <a:ext uri="{9D8B030D-6E8A-4147-A177-3AD203B41FA5}">
                      <a16:colId xmlns:a16="http://schemas.microsoft.com/office/drawing/2014/main" val="3312303196"/>
                    </a:ext>
                  </a:extLst>
                </a:gridCol>
                <a:gridCol w="934344">
                  <a:extLst>
                    <a:ext uri="{9D8B030D-6E8A-4147-A177-3AD203B41FA5}">
                      <a16:colId xmlns:a16="http://schemas.microsoft.com/office/drawing/2014/main" val="1620605118"/>
                    </a:ext>
                  </a:extLst>
                </a:gridCol>
                <a:gridCol w="934344">
                  <a:extLst>
                    <a:ext uri="{9D8B030D-6E8A-4147-A177-3AD203B41FA5}">
                      <a16:colId xmlns:a16="http://schemas.microsoft.com/office/drawing/2014/main" val="1882673622"/>
                    </a:ext>
                  </a:extLst>
                </a:gridCol>
              </a:tblGrid>
              <a:tr h="520400">
                <a:tc>
                  <a:txBody>
                    <a:bodyPr/>
                    <a:lstStyle/>
                    <a:p>
                      <a:pPr algn="ctr"/>
                      <a:endParaRPr lang="en-US" sz="2200" dirty="0">
                        <a:solidFill>
                          <a:sysClr val="windowText" lastClr="000000"/>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ysClr val="windowText" lastClr="000000"/>
                          </a:solidFill>
                        </a:rPr>
                        <a:t>P(</a:t>
                      </a:r>
                      <a:r>
                        <a:rPr lang="en-US" sz="2200" dirty="0" err="1">
                          <a:solidFill>
                            <a:sysClr val="windowText" lastClr="000000"/>
                          </a:solidFill>
                        </a:rPr>
                        <a:t>x,y</a:t>
                      </a:r>
                      <a:r>
                        <a:rPr lang="en-US" sz="2200" dirty="0">
                          <a:solidFill>
                            <a:sysClr val="windowText" lastClr="000000"/>
                          </a:solidFill>
                        </a:rPr>
                        <a:t>)</a:t>
                      </a:r>
                    </a:p>
                  </a:txBody>
                  <a:tcPr marL="45720" marR="45720">
                    <a:lnL w="12700"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noFill/>
                  </a:tcPr>
                </a:tc>
                <a:tc>
                  <a:txBody>
                    <a:bodyPr/>
                    <a:lstStyle/>
                    <a:p>
                      <a:pPr algn="ctr"/>
                      <a:endParaRPr lang="en-US" sz="2200" dirty="0">
                        <a:solidFill>
                          <a:sysClr val="windowText" lastClr="000000"/>
                        </a:solidFill>
                      </a:endParaRPr>
                    </a:p>
                  </a:txBody>
                  <a:tcPr marL="45720" marR="45720">
                    <a:lnR w="28575"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200" dirty="0">
                          <a:solidFill>
                            <a:sysClr val="windowText" lastClr="000000"/>
                          </a:solidFill>
                        </a:rPr>
                        <a:t>P(x)</a:t>
                      </a:r>
                    </a:p>
                  </a:txBody>
                  <a:tcPr marL="45720" marR="45720">
                    <a:lnL w="28575"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67724008"/>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1134950907"/>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555565809"/>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ysClr val="windowText" lastClr="000000"/>
                          </a:solidFill>
                        </a:rPr>
                        <a:t>=</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r>
                        <a:rPr lang="en-US" sz="2200" dirty="0">
                          <a:solidFill>
                            <a:sysClr val="windowText" lastClr="000000"/>
                          </a:solidFill>
                        </a:rPr>
                        <a:t>x</a:t>
                      </a: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676280642"/>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485239080"/>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b="1"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ysClr val="windowText" lastClr="000000"/>
                          </a:solidFill>
                        </a:rPr>
                        <a:t>P(y)</a:t>
                      </a: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944274834"/>
                  </a:ext>
                </a:extLst>
              </a:tr>
            </a:tbl>
          </a:graphicData>
        </a:graphic>
      </p:graphicFrame>
    </p:spTree>
    <p:extLst>
      <p:ext uri="{BB962C8B-B14F-4D97-AF65-F5344CB8AC3E}">
        <p14:creationId xmlns:p14="http://schemas.microsoft.com/office/powerpoint/2010/main" val="29661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0339" name="Rectangle 3"/>
              <p:cNvSpPr>
                <a:spLocks noGrp="1" noChangeArrowheads="1"/>
              </p:cNvSpPr>
              <p:nvPr>
                <p:ph type="body"/>
              </p:nvPr>
            </p:nvSpPr>
            <p:spPr>
              <a:xfrm>
                <a:off x="504000" y="1769039"/>
                <a:ext cx="9071640" cy="5117535"/>
              </a:xfrm>
            </p:spPr>
            <p:txBody>
              <a:bodyPr/>
              <a:lstStyle/>
              <a:p>
                <a:pPr marL="457200" indent="-457200">
                  <a:buFont typeface="Arial" panose="020B0604020202020204" pitchFamily="34" charset="0"/>
                  <a:buChar char="•"/>
                </a:pPr>
                <a:r>
                  <a:rPr lang="en-US" sz="2800" dirty="0"/>
                  <a:t>Naïve Bayes assumption:</a:t>
                </a:r>
              </a:p>
              <a:p>
                <a:pPr marL="285750" lvl="1" indent="-285750">
                  <a:buFont typeface="Wingdings" pitchFamily="2" charset="2"/>
                  <a:buChar char="Ø"/>
                </a:pPr>
                <a:r>
                  <a:rPr lang="en-US" sz="2400" dirty="0"/>
                  <a:t>Features are independent given class:</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oMath>
                  </m:oMathPara>
                </a14:m>
                <a:endParaRPr lang="en-US" sz="2400" dirty="0"/>
              </a:p>
              <a:p>
                <a:pPr lvl="1"/>
                <a:endParaRPr lang="en-US" sz="2400" dirty="0"/>
              </a:p>
              <a:p>
                <a:pPr marL="342900" lvl="1" indent="-342900">
                  <a:buFont typeface="Wingdings" pitchFamily="2" charset="2"/>
                  <a:buChar char="Ø"/>
                </a:pPr>
                <a:r>
                  <a:rPr lang="en-US" sz="2400" dirty="0"/>
                  <a:t>More generally:</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b="0" i="1" smtClean="0">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b="0" i="1" smtClean="0">
                                  <a:latin typeface="Cambria Math" panose="02040503050406030204" pitchFamily="18" charset="0"/>
                                </a:rPr>
                                <m:t>𝑛</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nary>
                        <m:naryPr>
                          <m:chr m:val="∏"/>
                          <m:supHide m:val="on"/>
                          <m:ctrlPr>
                            <a:rPr lang="ro-RO" sz="2400" i="1" smtClean="0">
                              <a:latin typeface="Cambria Math" panose="02040503050406030204" pitchFamily="18" charset="0"/>
                            </a:rPr>
                          </m:ctrlPr>
                        </m:naryPr>
                        <m:sub>
                          <m:r>
                            <m:rPr>
                              <m:brk m:alnAt="7"/>
                            </m:rPr>
                            <a:rPr lang="ro-RO" sz="2400" b="0" i="1" smtClean="0">
                              <a:latin typeface="Cambria Math" panose="02040503050406030204" pitchFamily="18" charset="0"/>
                            </a:rPr>
                            <m:t>𝑖</m:t>
                          </m:r>
                        </m:sub>
                        <m:sup/>
                        <m:e>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m:rPr>
                              <m:nor/>
                            </m:rPr>
                            <a:rPr lang="en-US" sz="2400" dirty="0"/>
                            <m:t> </m:t>
                          </m:r>
                        </m:e>
                      </m:nary>
                    </m:oMath>
                  </m:oMathPara>
                </a14:m>
                <a:endParaRPr lang="en-US" sz="2400" dirty="0"/>
              </a:p>
              <a:p>
                <a:endParaRPr lang="en-US" dirty="0"/>
              </a:p>
              <a:p>
                <a:pPr marL="457200" indent="-457200">
                  <a:buFont typeface="Arial" panose="020B0604020202020204" pitchFamily="34" charset="0"/>
                  <a:buChar char="•"/>
                </a:pPr>
                <a:r>
                  <a:rPr lang="en-US" sz="2800" dirty="0"/>
                  <a:t>How many parameters now? </a:t>
                </a:r>
              </a:p>
              <a:p>
                <a:endParaRPr lang="en-US" sz="800" dirty="0"/>
              </a:p>
              <a:p>
                <a:pPr marL="342900" lvl="2" indent="-342900">
                  <a:buFont typeface="Wingdings" pitchFamily="2" charset="2"/>
                  <a:buChar char="Ø"/>
                </a:pPr>
                <a:r>
                  <a:rPr lang="en-US" sz="2400" dirty="0"/>
                  <a:t>Suppose </a:t>
                </a:r>
                <a:r>
                  <a:rPr lang="en-US" sz="2400" b="1" dirty="0"/>
                  <a:t>X</a:t>
                </a:r>
                <a:r>
                  <a:rPr lang="en-US" sz="2400" dirty="0"/>
                  <a:t> is composed of n binary features</a:t>
                </a:r>
              </a:p>
              <a:p>
                <a:pPr marL="342900" lvl="2" indent="-342900">
                  <a:buFont typeface="Wingdings" pitchFamily="2" charset="2"/>
                  <a:buChar char="Ø"/>
                </a:pPr>
                <a:r>
                  <a:rPr lang="en-US" sz="2400" dirty="0">
                    <a:solidFill>
                      <a:srgbClr val="FF0000"/>
                    </a:solidFill>
                  </a:rPr>
                  <a:t>Reduced from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oMath>
                </a14:m>
                <a:r>
                  <a:rPr lang="en-US" sz="2400" dirty="0">
                    <a:solidFill>
                      <a:srgbClr val="FF0000"/>
                    </a:solidFill>
                  </a:rPr>
                  <a:t> to </a:t>
                </a:r>
                <a14:m>
                  <m:oMath xmlns:m="http://schemas.openxmlformats.org/officeDocument/2006/math">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𝑛</m:t>
                    </m:r>
                  </m:oMath>
                </a14:m>
                <a:endParaRPr lang="en-US" sz="2400" dirty="0">
                  <a:solidFill>
                    <a:srgbClr val="FF0000"/>
                  </a:solidFill>
                </a:endParaRPr>
              </a:p>
            </p:txBody>
          </p:sp>
        </mc:Choice>
        <mc:Fallback xmlns="">
          <p:sp>
            <p:nvSpPr>
              <p:cNvPr id="270339" name="Rectangle 3"/>
              <p:cNvSpPr>
                <a:spLocks noGrp="1" noRot="1" noChangeAspect="1" noMove="1" noResize="1" noEditPoints="1" noAdjustHandles="1" noChangeArrowheads="1" noChangeShapeType="1" noTextEdit="1"/>
              </p:cNvSpPr>
              <p:nvPr>
                <p:ph type="body"/>
              </p:nvPr>
            </p:nvSpPr>
            <p:spPr>
              <a:xfrm>
                <a:off x="504000" y="1769039"/>
                <a:ext cx="9071640" cy="5117535"/>
              </a:xfrm>
              <a:blipFill>
                <a:blip r:embed="rId3"/>
                <a:stretch>
                  <a:fillRect l="-2098"/>
                </a:stretch>
              </a:blipFill>
            </p:spPr>
            <p:txBody>
              <a:bodyPr/>
              <a:lstStyle/>
              <a:p>
                <a:r>
                  <a:rPr lang="ro-RO">
                    <a:noFill/>
                  </a:rPr>
                  <a:t> </a:t>
                </a:r>
              </a:p>
            </p:txBody>
          </p:sp>
        </mc:Fallback>
      </mc:AlternateContent>
      <p:sp>
        <p:nvSpPr>
          <p:cNvPr id="270338" name="Rectangle 2"/>
          <p:cNvSpPr>
            <a:spLocks noGrp="1" noChangeArrowheads="1"/>
          </p:cNvSpPr>
          <p:nvPr>
            <p:ph type="title"/>
          </p:nvPr>
        </p:nvSpPr>
        <p:spPr/>
        <p:txBody>
          <a:bodyPr/>
          <a:lstStyle/>
          <a:p>
            <a:pPr algn="ctr"/>
            <a:r>
              <a:rPr lang="en-US" dirty="0"/>
              <a:t>Naïve Bayes assumption</a:t>
            </a:r>
          </a:p>
        </p:txBody>
      </p:sp>
    </p:spTree>
    <p:extLst>
      <p:ext uri="{BB962C8B-B14F-4D97-AF65-F5344CB8AC3E}">
        <p14:creationId xmlns:p14="http://schemas.microsoft.com/office/powerpoint/2010/main" val="225520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33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algn="ctr"/>
            <a:r>
              <a:rPr lang="en-US" dirty="0"/>
              <a:t>Naïve Bayes classifier</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1563480"/>
                <a:ext cx="9071640" cy="5751720"/>
              </a:xfrm>
            </p:spPr>
            <p:txBody>
              <a:bodyPr/>
              <a:lstStyle/>
              <a:p>
                <a:pPr marL="457200" indent="-457200">
                  <a:lnSpc>
                    <a:spcPct val="90000"/>
                  </a:lnSpc>
                  <a:buFont typeface="Arial" panose="020B0604020202020204" pitchFamily="34" charset="0"/>
                  <a:buChar char="•"/>
                </a:pPr>
                <a:r>
                  <a:rPr lang="en-US" sz="2800" dirty="0"/>
                  <a:t>Given:</a:t>
                </a:r>
              </a:p>
              <a:p>
                <a:pPr marL="457200" lvl="1" indent="-457200">
                  <a:buFont typeface="Wingdings" pitchFamily="2" charset="2"/>
                  <a:buChar char="Ø"/>
                </a:pPr>
                <a:r>
                  <a:rPr lang="en-US" sz="2400" dirty="0"/>
                  <a:t>Class-Prior P(Y)</a:t>
                </a:r>
              </a:p>
              <a:p>
                <a:pPr marL="457200" lvl="1" indent="-457200">
                  <a:buFont typeface="Wingdings" pitchFamily="2" charset="2"/>
                  <a:buChar char="Ø"/>
                </a:pPr>
                <a:r>
                  <a:rPr lang="en-US" sz="2400" i="1" dirty="0"/>
                  <a:t>n</a:t>
                </a:r>
                <a:r>
                  <a:rPr lang="en-US" sz="2400" dirty="0"/>
                  <a:t> conditionally independent features </a:t>
                </a:r>
                <a:r>
                  <a:rPr lang="en-US" sz="2400" b="1" dirty="0"/>
                  <a:t>X</a:t>
                </a:r>
                <a:r>
                  <a:rPr lang="en-US" sz="2400" dirty="0"/>
                  <a:t> given the class Y</a:t>
                </a:r>
              </a:p>
              <a:p>
                <a:pPr marL="457200" lvl="1" indent="-457200">
                  <a:buFont typeface="Wingdings" pitchFamily="2" charset="2"/>
                  <a:buChar char="Ø"/>
                </a:pPr>
                <a:r>
                  <a:rPr lang="en-US" sz="2400" dirty="0"/>
                  <a:t>For each </a:t>
                </a:r>
                <a14:m>
                  <m:oMath xmlns:m="http://schemas.openxmlformats.org/officeDocument/2006/math">
                    <m:sSub>
                      <m:sSubPr>
                        <m:ctrlPr>
                          <a:rPr lang="en-US"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oMath>
                </a14:m>
                <a:r>
                  <a:rPr lang="en-US" sz="2400" dirty="0"/>
                  <a:t>, we have likelihood </a:t>
                </a:r>
                <a14:m>
                  <m:oMath xmlns:m="http://schemas.openxmlformats.org/officeDocument/2006/math">
                    <m:sSub>
                      <m:sSubPr>
                        <m:ctrlPr>
                          <a:rPr lang="en-US" sz="2400" i="1">
                            <a:latin typeface="Cambria Math" panose="02040503050406030204" pitchFamily="18" charset="0"/>
                          </a:rPr>
                        </m:ctrlPr>
                      </m:sSubPr>
                      <m:e>
                        <m:r>
                          <a:rPr lang="ro-RO" sz="2400" b="0" i="1" smtClean="0">
                            <a:latin typeface="Cambria Math" panose="02040503050406030204" pitchFamily="18" charset="0"/>
                          </a:rPr>
                          <m:t>𝑃</m:t>
                        </m:r>
                        <m:r>
                          <a:rPr lang="ro-RO" sz="2400" b="0" i="1" smtClean="0">
                            <a:latin typeface="Cambria Math" panose="02040503050406030204" pitchFamily="18" charset="0"/>
                          </a:rPr>
                          <m:t>(</m:t>
                        </m:r>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b="0" i="1" smtClean="0">
                        <a:latin typeface="Cambria Math" panose="02040503050406030204" pitchFamily="18" charset="0"/>
                      </a:rPr>
                      <m:t> | </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dirty="0"/>
              </a:p>
              <a:p>
                <a:pPr lvl="1">
                  <a:lnSpc>
                    <a:spcPct val="90000"/>
                  </a:lnSpc>
                </a:pPr>
                <a:endParaRPr lang="en-US" sz="2800" dirty="0"/>
              </a:p>
              <a:p>
                <a:pPr marL="457200" indent="-457200">
                  <a:buFont typeface="Arial" panose="020B0604020202020204" pitchFamily="34" charset="0"/>
                  <a:buChar char="•"/>
                </a:pPr>
                <a:r>
                  <a:rPr lang="en-US" sz="2800" dirty="0"/>
                  <a:t>Naïve Bayes decision rule:</a:t>
                </a:r>
              </a:p>
              <a:p>
                <a:endParaRPr lang="ro-RO" sz="800" i="1" dirty="0">
                  <a:latin typeface="Cambria Math" panose="02040503050406030204" pitchFamily="18" charset="0"/>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ro-RO" sz="2800" b="0" i="1" smtClean="0">
                              <a:latin typeface="Cambria Math" panose="02040503050406030204" pitchFamily="18" charset="0"/>
                            </a:rPr>
                            <m:t>h</m:t>
                          </m:r>
                        </m:e>
                        <m:sub>
                          <m:r>
                            <a:rPr lang="ro-RO" sz="2800" b="0" i="1" smtClean="0">
                              <a:latin typeface="Cambria Math" panose="02040503050406030204" pitchFamily="18" charset="0"/>
                            </a:rPr>
                            <m:t>𝑁𝐵</m:t>
                          </m:r>
                        </m:sub>
                      </m:sSub>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𝑦</m:t>
                              </m:r>
                            </m:e>
                          </m:d>
                          <m:r>
                            <a:rPr lang="ro-RO" sz="2800" b="0" i="1" smtClean="0">
                              <a:latin typeface="Cambria Math" panose="02040503050406030204" pitchFamily="18" charset="0"/>
                            </a:rPr>
                            <m:t> </m:t>
                          </m:r>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1</m:t>
                                  </m:r>
                                </m:sub>
                              </m:sSub>
                              <m:r>
                                <a:rPr lang="ro-RO" sz="2800" b="0" i="1" smtClean="0">
                                  <a:latin typeface="Cambria Math" panose="02040503050406030204" pitchFamily="18" charset="0"/>
                                </a:rPr>
                                <m:t>,…,</m:t>
                              </m:r>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𝑛</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func>
                    </m:oMath>
                  </m:oMathPara>
                </a14:m>
                <a:endParaRPr lang="ro-RO"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ro-RO" sz="2800" i="1">
                              <a:latin typeface="Cambria Math" panose="02040503050406030204" pitchFamily="18" charset="0"/>
                            </a:rPr>
                            <m:t>h</m:t>
                          </m:r>
                        </m:e>
                        <m:sub>
                          <m:r>
                            <a:rPr lang="ro-RO" sz="2800" i="1">
                              <a:latin typeface="Cambria Math" panose="02040503050406030204" pitchFamily="18" charset="0"/>
                            </a:rPr>
                            <m:t>𝑁𝐵</m:t>
                          </m:r>
                        </m:sub>
                      </m:sSub>
                      <m:d>
                        <m:dPr>
                          <m:ctrlPr>
                            <a:rPr lang="ro-RO" sz="2800" i="1">
                              <a:latin typeface="Cambria Math" panose="02040503050406030204" pitchFamily="18" charset="0"/>
                            </a:rPr>
                          </m:ctrlPr>
                        </m:dPr>
                        <m:e>
                          <m:r>
                            <a:rPr lang="ro-RO" sz="2800" i="1">
                              <a:latin typeface="Cambria Math" panose="02040503050406030204" pitchFamily="18" charset="0"/>
                            </a:rPr>
                            <m:t>𝑥</m:t>
                          </m:r>
                        </m:e>
                      </m:d>
                      <m:r>
                        <a:rPr lang="ro-RO" sz="2800" i="1">
                          <a:latin typeface="Cambria Math" panose="02040503050406030204" pitchFamily="18" charset="0"/>
                        </a:rPr>
                        <m:t>= </m:t>
                      </m:r>
                      <m:func>
                        <m:funcPr>
                          <m:ctrlPr>
                            <a:rPr lang="ro-RO" sz="2800" i="1">
                              <a:latin typeface="Cambria Math" panose="02040503050406030204" pitchFamily="18" charset="0"/>
                            </a:rPr>
                          </m:ctrlPr>
                        </m:funcPr>
                        <m:fName>
                          <m:limLow>
                            <m:limLowPr>
                              <m:ctrlPr>
                                <a:rPr lang="ro-RO" sz="2800" i="1">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𝑦</m:t>
                              </m:r>
                            </m:e>
                          </m:d>
                          <m:r>
                            <a:rPr lang="ro-RO" sz="2800" b="0" i="1" smtClean="0">
                              <a:latin typeface="Cambria Math" panose="02040503050406030204" pitchFamily="18" charset="0"/>
                            </a:rPr>
                            <m:t> </m:t>
                          </m:r>
                          <m:nary>
                            <m:naryPr>
                              <m:chr m:val="∏"/>
                              <m:supHide m:val="on"/>
                              <m:ctrlPr>
                                <a:rPr lang="ro-RO" sz="2800" b="0" i="1" smtClean="0">
                                  <a:latin typeface="Cambria Math" panose="02040503050406030204" pitchFamily="18" charset="0"/>
                                </a:rPr>
                              </m:ctrlPr>
                            </m:naryPr>
                            <m:sub>
                              <m:r>
                                <m:rPr>
                                  <m:brk m:alnAt="7"/>
                                </m:rPr>
                                <a:rPr lang="ro-RO" sz="2800" b="0" i="1" smtClean="0">
                                  <a:latin typeface="Cambria Math" panose="02040503050406030204" pitchFamily="18" charset="0"/>
                                </a:rPr>
                                <m:t>𝑖</m:t>
                              </m:r>
                            </m:sub>
                            <m:sup/>
                            <m:e>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𝑖</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nary>
                        </m:e>
                      </m:func>
                    </m:oMath>
                  </m:oMathPara>
                </a14:m>
                <a:endParaRPr lang="en-US" sz="2800" dirty="0">
                  <a:solidFill>
                    <a:srgbClr val="009900"/>
                  </a:solidFill>
                </a:endParaRPr>
              </a:p>
              <a:p>
                <a:pPr marL="0" indent="0">
                  <a:buNone/>
                </a:pPr>
                <a:endParaRPr lang="en-US" sz="2800" dirty="0">
                  <a:solidFill>
                    <a:srgbClr val="009900"/>
                  </a:solidFill>
                </a:endParaRPr>
              </a:p>
              <a:p>
                <a:pPr marL="457200" indent="-457200">
                  <a:lnSpc>
                    <a:spcPct val="90000"/>
                  </a:lnSpc>
                  <a:buFont typeface="Arial" panose="020B0604020202020204" pitchFamily="34" charset="0"/>
                  <a:buChar char="•"/>
                </a:pPr>
                <a:r>
                  <a:rPr lang="en-US" sz="2800" dirty="0">
                    <a:solidFill>
                      <a:srgbClr val="FF0000"/>
                    </a:solidFill>
                  </a:rPr>
                  <a:t>How do we implement this in practice?</a:t>
                </a:r>
              </a:p>
              <a:p>
                <a:pPr marL="457200" indent="-457200">
                  <a:buFont typeface="Arial" panose="020B0604020202020204" pitchFamily="34" charset="0"/>
                  <a:buChar char="•"/>
                </a:pPr>
                <a:r>
                  <a:rPr lang="en-US" sz="2800" dirty="0">
                    <a:solidFill>
                      <a:srgbClr val="FF0000"/>
                    </a:solidFill>
                  </a:rPr>
                  <a:t>We use sum of logs!</a:t>
                </a:r>
              </a:p>
              <a:p>
                <a:pPr marL="457200" indent="-457200">
                  <a:buFont typeface="Arial" panose="020B0604020202020204" pitchFamily="34" charset="0"/>
                  <a:buChar char="•"/>
                </a:pPr>
                <a:r>
                  <a:rPr lang="en-US" sz="2800" dirty="0">
                    <a:solidFill>
                      <a:srgbClr val="009900"/>
                    </a:solidFill>
                  </a:rPr>
                  <a:t>If assumption holds, NB is the optimal classifier!</a:t>
                </a: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1563480"/>
                <a:ext cx="9071640" cy="5751720"/>
              </a:xfrm>
              <a:blipFill>
                <a:blip r:embed="rId3"/>
                <a:stretch>
                  <a:fillRect l="-2095" b="-8370"/>
                </a:stretch>
              </a:blipFill>
            </p:spPr>
            <p:txBody>
              <a:bodyPr/>
              <a:lstStyle/>
              <a:p>
                <a:r>
                  <a:rPr lang="en-US">
                    <a:noFill/>
                  </a:rPr>
                  <a:t> </a:t>
                </a:r>
              </a:p>
            </p:txBody>
          </p:sp>
        </mc:Fallback>
      </mc:AlternateContent>
    </p:spTree>
    <p:extLst>
      <p:ext uri="{BB962C8B-B14F-4D97-AF65-F5344CB8AC3E}">
        <p14:creationId xmlns:p14="http://schemas.microsoft.com/office/powerpoint/2010/main" val="2867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Estimating parameters of NB</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We apply Maximum Likelihood Estimation (MLE)</a:t>
                </a:r>
              </a:p>
              <a:p>
                <a:endParaRPr lang="en-US" sz="800" dirty="0"/>
              </a:p>
              <a:p>
                <a:pPr marL="457200" indent="-457200">
                  <a:buFont typeface="Wingdings" pitchFamily="2" charset="2"/>
                  <a:buChar char="Ø"/>
                </a:pPr>
                <a:r>
                  <a:rPr lang="en-US" sz="2400" dirty="0"/>
                  <a:t>Given the training data set, we compute the number of samples for which A=a and B=b:</a:t>
                </a:r>
              </a:p>
              <a:p>
                <a:endParaRPr lang="en-US" sz="800" dirty="0"/>
              </a:p>
              <a:p>
                <a:pPr lvl="1"/>
                <a:r>
                  <a:rPr lang="en-US" sz="2400" dirty="0"/>
                  <a:t>count(A=a, B=b)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MLE for NB is simply:</a:t>
                </a:r>
              </a:p>
              <a:p>
                <a:endParaRPr lang="en-US" sz="800" dirty="0"/>
              </a:p>
              <a:p>
                <a:pPr marL="457200" lvl="1" indent="-457200">
                  <a:buFont typeface="Wingdings" pitchFamily="2" charset="2"/>
                  <a:buChar char="Ø"/>
                </a:pPr>
                <a:r>
                  <a:rPr lang="en-US" sz="2400" dirty="0"/>
                  <a:t>Estimation of Class-Prior: </a:t>
                </a: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ro-RO" sz="2400" b="0" i="1" smtClean="0">
                            <a:latin typeface="Cambria Math" panose="02040503050406030204" pitchFamily="18" charset="0"/>
                          </a:rPr>
                          <m:t>𝑌</m:t>
                        </m:r>
                        <m:r>
                          <a:rPr lang="ro-RO" sz="2400" b="0" i="1" smtClean="0">
                            <a:latin typeface="Cambria Math" panose="02040503050406030204" pitchFamily="18" charset="0"/>
                          </a:rPr>
                          <m:t>=</m:t>
                        </m:r>
                        <m:r>
                          <a:rPr lang="ro-RO" sz="2400" b="0" i="1" smtClean="0">
                            <a:latin typeface="Cambria Math" panose="02040503050406030204" pitchFamily="18" charset="0"/>
                          </a:rPr>
                          <m:t>𝑦</m:t>
                        </m:r>
                      </m:e>
                    </m:d>
                    <m:r>
                      <a:rPr lang="ro-RO" sz="2400" b="0" i="1" smtClean="0">
                        <a:latin typeface="Cambria Math" panose="02040503050406030204" pitchFamily="18" charset="0"/>
                      </a:rPr>
                      <m:t>= …</m:t>
                    </m:r>
                  </m:oMath>
                </a14:m>
                <a:endParaRPr lang="en-US" sz="2400" dirty="0"/>
              </a:p>
              <a:p>
                <a:pPr lvl="1"/>
                <a:endParaRPr lang="en-US" sz="800" dirty="0"/>
              </a:p>
              <a:p>
                <a:pPr marL="457200" lvl="1" indent="-457200">
                  <a:buFont typeface="Wingdings" pitchFamily="2" charset="2"/>
                  <a:buChar char="Ø"/>
                </a:pPr>
                <a:r>
                  <a:rPr lang="en-US" sz="2400" dirty="0"/>
                  <a:t>Estimation of likelihood: </a:t>
                </a: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m:t>
                        </m:r>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𝑥</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 |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𝑦</m:t>
                        </m:r>
                      </m:e>
                    </m:d>
                    <m:r>
                      <a:rPr lang="ro-RO" sz="2400" i="1">
                        <a:latin typeface="Cambria Math" panose="02040503050406030204" pitchFamily="18" charset="0"/>
                      </a:rPr>
                      <m:t>= …</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r="-2238"/>
                </a:stretch>
              </a:blipFill>
            </p:spPr>
            <p:txBody>
              <a:bodyPr/>
              <a:lstStyle/>
              <a:p>
                <a:r>
                  <a:rPr lang="ro-RO">
                    <a:noFill/>
                  </a:rPr>
                  <a:t> </a:t>
                </a:r>
              </a:p>
            </p:txBody>
          </p:sp>
        </mc:Fallback>
      </mc:AlternateContent>
    </p:spTree>
    <p:extLst>
      <p:ext uri="{BB962C8B-B14F-4D97-AF65-F5344CB8AC3E}">
        <p14:creationId xmlns:p14="http://schemas.microsoft.com/office/powerpoint/2010/main" val="11994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In-class demo</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Variables:</a:t>
                </a:r>
              </a:p>
              <a:p>
                <a:r>
                  <a:rPr lang="en-US" sz="2400" dirty="0"/>
                  <a:t>Y = {does not play football, plays football}</a:t>
                </a:r>
              </a:p>
              <a:p>
                <a:r>
                  <a:rPr lang="en-US" sz="2400" dirty="0"/>
                  <a:t>X</a:t>
                </a:r>
                <a:r>
                  <a:rPr lang="en-US" sz="2400" baseline="-25000" dirty="0"/>
                  <a:t>1</a:t>
                </a:r>
                <a:r>
                  <a:rPr lang="en-US" sz="2400" dirty="0"/>
                  <a:t> = {does not watch sports on TV, watches sports on TV}</a:t>
                </a:r>
              </a:p>
              <a:p>
                <a:r>
                  <a:rPr lang="en-US" sz="2400" dirty="0"/>
                  <a:t>X</a:t>
                </a:r>
                <a:r>
                  <a:rPr lang="en-US" sz="2400" baseline="-25000" dirty="0"/>
                  <a:t>2</a:t>
                </a:r>
                <a:r>
                  <a:rPr lang="en-US" sz="2400" dirty="0"/>
                  <a:t> = {girl, boy}</a:t>
                </a:r>
              </a:p>
              <a:p>
                <a:endParaRPr lang="en-US" sz="2800" dirty="0"/>
              </a:p>
              <a:p>
                <a:pPr marL="457200" indent="-457200">
                  <a:buFont typeface="Arial" panose="020B0604020202020204" pitchFamily="34" charset="0"/>
                  <a:buChar char="•"/>
                </a:pPr>
                <a:r>
                  <a:rPr lang="en-US" sz="2800" dirty="0"/>
                  <a:t>Estimate:</a:t>
                </a:r>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endParaRPr lang="en-US" sz="2800" dirty="0"/>
              </a:p>
              <a:p>
                <a:pPr marL="457200" indent="-457200">
                  <a:buFont typeface="Arial" panose="020B0604020202020204" pitchFamily="34" charset="0"/>
                  <a:buChar char="•"/>
                </a:pPr>
                <a:r>
                  <a:rPr lang="en-US" sz="2800" dirty="0"/>
                  <a:t>Prediction:</a:t>
                </a:r>
              </a:p>
              <a:p>
                <a:pPr/>
                <a14:m>
                  <m:oMathPara xmlns:m="http://schemas.openxmlformats.org/officeDocument/2006/math">
                    <m:oMathParaPr>
                      <m:jc m:val="center"/>
                    </m:oMathParaPr>
                    <m:oMath xmlns:m="http://schemas.openxmlformats.org/officeDocument/2006/math">
                      <m:func>
                        <m:funcPr>
                          <m:ctrlPr>
                            <a:rPr lang="ro-RO" sz="2800" i="1">
                              <a:latin typeface="Cambria Math" panose="02040503050406030204" pitchFamily="18" charset="0"/>
                            </a:rPr>
                          </m:ctrlPr>
                        </m:funcPr>
                        <m:fName>
                          <m:limLow>
                            <m:limLowPr>
                              <m:ctrlPr>
                                <a:rPr lang="ro-RO" sz="2800" i="1" smtClean="0">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e>
                          </m:d>
                          <m:r>
                            <a:rPr lang="ro-RO" sz="2800" i="1">
                              <a:latin typeface="Cambria Math" panose="02040503050406030204" pitchFamily="18" charset="0"/>
                            </a:rPr>
                            <m:t> </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ro-RO" sz="2800" i="1">
                                      <a:latin typeface="Cambria Math" panose="02040503050406030204" pitchFamily="18" charset="0"/>
                                    </a:rPr>
                                    <m:t>𝑥</m:t>
                                  </m:r>
                                </m:e>
                                <m:sub>
                                  <m:r>
                                    <a:rPr lang="ro-RO" sz="2800" i="1">
                                      <a:latin typeface="Cambria Math" panose="02040503050406030204" pitchFamily="18" charset="0"/>
                                    </a:rPr>
                                    <m:t>1</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ro-RO" sz="2800" i="1">
                                      <a:latin typeface="Cambria Math" panose="02040503050406030204" pitchFamily="18" charset="0"/>
                                    </a:rPr>
                                    <m:t>𝑥</m:t>
                                  </m:r>
                                </m:e>
                                <m:sub>
                                  <m:r>
                                    <a:rPr lang="en-US" sz="2800" b="0" i="1" smtClean="0">
                                      <a:latin typeface="Cambria Math" panose="02040503050406030204" pitchFamily="18" charset="0"/>
                                    </a:rPr>
                                    <m:t>2</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i="1">
                              <a:latin typeface="Cambria Math" panose="02040503050406030204" pitchFamily="18" charset="0"/>
                            </a:rPr>
                            <m:t>𝑌</m:t>
                          </m:r>
                          <m:r>
                            <a:rPr lang="en-US"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e>
                      </m:func>
                    </m:oMath>
                  </m:oMathPara>
                </a14:m>
                <a:endParaRPr lang="ro-RO" sz="2800" i="1" dirty="0">
                  <a:latin typeface="Cambria Math" panose="020405030504060302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t="-8269" b="-7752"/>
                </a:stretch>
              </a:blipFill>
            </p:spPr>
            <p:txBody>
              <a:bodyPr/>
              <a:lstStyle/>
              <a:p>
                <a:r>
                  <a:rPr lang="ro-RO">
                    <a:noFill/>
                  </a:rPr>
                  <a:t> </a:t>
                </a:r>
              </a:p>
            </p:txBody>
          </p:sp>
        </mc:Fallback>
      </mc:AlternateContent>
    </p:spTree>
    <p:extLst>
      <p:ext uri="{BB962C8B-B14F-4D97-AF65-F5344CB8AC3E}">
        <p14:creationId xmlns:p14="http://schemas.microsoft.com/office/powerpoint/2010/main" val="24116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pc="-1" dirty="0">
                <a:solidFill>
                  <a:srgbClr val="000000"/>
                </a:solidFill>
                <a:uFill>
                  <a:solidFill>
                    <a:srgbClr val="FFFFFF"/>
                  </a:solidFill>
                </a:uFill>
              </a:rPr>
              <a:t>Canonical forms of unsupervised learning problems</a:t>
            </a: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C</a:t>
            </a:r>
            <a:r>
              <a:rPr lang="en-US" sz="2800" b="0" strike="noStrike" spc="-1" dirty="0">
                <a:solidFill>
                  <a:srgbClr val="000000"/>
                </a:solidFill>
                <a:uFill>
                  <a:solidFill>
                    <a:srgbClr val="FFFFFF"/>
                  </a:solidFill>
                </a:uFill>
                <a:latin typeface="Arial"/>
              </a:rPr>
              <a:t>lustering</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Dimensionality Reduction</a:t>
            </a: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extLst>
      <p:ext uri="{BB962C8B-B14F-4D97-AF65-F5344CB8AC3E}">
        <p14:creationId xmlns:p14="http://schemas.microsoft.com/office/powerpoint/2010/main" val="85709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714500"/>
                <a:ext cx="9071640" cy="5157788"/>
              </a:xfrm>
            </p:spPr>
            <p:txBody>
              <a:bodyPr/>
              <a:lstStyle/>
              <a:p>
                <a:pPr marL="457200" indent="-457200">
                  <a:buFont typeface="Arial" panose="020B0604020202020204" pitchFamily="34" charset="0"/>
                  <a:buChar char="•"/>
                </a:pPr>
                <a:r>
                  <a:rPr lang="en-US" sz="2800" dirty="0"/>
                  <a:t>Usually, features are not conditionally independent:</a:t>
                </a:r>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1</m:t>
                              </m:r>
                            </m:sub>
                          </m:sSub>
                          <m:r>
                            <a:rPr lang="ro-RO" sz="2800" i="1">
                              <a:latin typeface="Cambria Math" panose="02040503050406030204" pitchFamily="18" charset="0"/>
                            </a:rPr>
                            <m:t>…</m:t>
                          </m:r>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𝑛</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nary>
                        <m:naryPr>
                          <m:chr m:val="∏"/>
                          <m:supHide m:val="on"/>
                          <m:ctrlPr>
                            <a:rPr lang="ro-RO" sz="2800" i="1">
                              <a:latin typeface="Cambria Math" panose="02040503050406030204" pitchFamily="18" charset="0"/>
                            </a:rPr>
                          </m:ctrlPr>
                        </m:naryPr>
                        <m:sub>
                          <m:r>
                            <m:rPr>
                              <m:brk m:alnAt="7"/>
                            </m:rPr>
                            <a:rPr lang="ro-RO" sz="2800" i="1">
                              <a:latin typeface="Cambria Math" panose="02040503050406030204" pitchFamily="18" charset="0"/>
                            </a:rPr>
                            <m:t>𝑖</m:t>
                          </m:r>
                        </m:sub>
                        <m:sup/>
                        <m:e>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𝑖</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r>
                            <m:rPr>
                              <m:nor/>
                            </m:rPr>
                            <a:rPr lang="en-US" sz="2800" dirty="0"/>
                            <m:t> </m:t>
                          </m:r>
                        </m:e>
                      </m:nary>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Probabilities P(Y|</a:t>
                </a:r>
                <a:r>
                  <a:rPr lang="en-US" sz="2800" b="1" dirty="0"/>
                  <a:t>X</a:t>
                </a:r>
                <a:r>
                  <a:rPr lang="en-US" sz="2800" dirty="0"/>
                  <a:t>) often biased towards 0 or 1</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Nonetheless, NB is a very popular classifier</a:t>
                </a:r>
              </a:p>
              <a:p>
                <a:pPr marL="457200" lvl="1" indent="-457200">
                  <a:buFont typeface="Wingdings" pitchFamily="2" charset="2"/>
                  <a:buChar char="Ø"/>
                </a:pPr>
                <a:r>
                  <a:rPr lang="en-US" sz="2800" dirty="0"/>
                  <a:t>Often performs well, even when assumption is violated</a:t>
                </a:r>
              </a:p>
              <a:p>
                <a:pPr marL="457200" lvl="1" indent="-457200">
                  <a:buFont typeface="Wingdings" pitchFamily="2" charset="2"/>
                  <a:buChar char="Ø"/>
                </a:pPr>
                <a:endParaRPr lang="en-US" sz="2800" dirty="0" err="1"/>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714500"/>
                <a:ext cx="9071640" cy="5157788"/>
              </a:xfrm>
              <a:blipFill>
                <a:blip r:embed="rId3"/>
                <a:stretch>
                  <a:fillRect l="-2098" t="-9582" r="-2238"/>
                </a:stretch>
              </a:blipFill>
            </p:spPr>
            <p:txBody>
              <a:bodyPr/>
              <a:lstStyle/>
              <a:p>
                <a:r>
                  <a:rPr lang="ro-RO">
                    <a:noFill/>
                  </a:rPr>
                  <a:t> </a:t>
                </a:r>
              </a:p>
            </p:txBody>
          </p:sp>
        </mc:Fallback>
      </mc:AlternateContent>
      <p:sp>
        <p:nvSpPr>
          <p:cNvPr id="276482" name="Rectangle 2"/>
          <p:cNvSpPr>
            <a:spLocks noGrp="1" noChangeArrowheads="1"/>
          </p:cNvSpPr>
          <p:nvPr>
            <p:ph type="title"/>
          </p:nvPr>
        </p:nvSpPr>
        <p:spPr/>
        <p:txBody>
          <a:bodyPr/>
          <a:lstStyle/>
          <a:p>
            <a:pPr algn="ctr"/>
            <a:r>
              <a:rPr lang="en-US" sz="4800" dirty="0"/>
              <a:t>Violating the NB assumption</a:t>
            </a:r>
            <a:endParaRPr lang="en-US" sz="4409" dirty="0"/>
          </a:p>
        </p:txBody>
      </p:sp>
    </p:spTree>
    <p:extLst>
      <p:ext uri="{BB962C8B-B14F-4D97-AF65-F5344CB8AC3E}">
        <p14:creationId xmlns:p14="http://schemas.microsoft.com/office/powerpoint/2010/main" val="24439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extLst>
      <p:ext uri="{BB962C8B-B14F-4D97-AF65-F5344CB8AC3E}">
        <p14:creationId xmlns:p14="http://schemas.microsoft.com/office/powerpoint/2010/main" val="22706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Splitting the data into</a:t>
            </a:r>
          </a:p>
          <a:p>
            <a:pPr algn="ctr"/>
            <a:r>
              <a:rPr lang="en-US" sz="4400" b="0" strike="noStrike" spc="-1" dirty="0">
                <a:solidFill>
                  <a:srgbClr val="000000"/>
                </a:solidFill>
                <a:uFill>
                  <a:solidFill>
                    <a:srgbClr val="FFFFFF"/>
                  </a:solidFill>
                </a:uFill>
                <a:latin typeface="Arial"/>
              </a:rPr>
              <a:t> training, validation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In order to build a model with good generalization capacity, we have to test it on unseen data</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First approach (works well when we have enough data):</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50% samples for training</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validation</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test</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(percentages can vary)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Why not just split the data into</a:t>
            </a:r>
          </a:p>
          <a:p>
            <a:pPr algn="ctr"/>
            <a:r>
              <a:rPr lang="en-US" sz="4400" b="0" strike="noStrike" spc="-1" dirty="0">
                <a:solidFill>
                  <a:srgbClr val="000000"/>
                </a:solidFill>
                <a:uFill>
                  <a:solidFill>
                    <a:srgbClr val="FFFFFF"/>
                  </a:solidFill>
                </a:uFill>
                <a:latin typeface="Arial"/>
              </a:rPr>
              <a:t> training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Repeatedly using the same split when trying different hy</a:t>
            </a:r>
            <a:r>
              <a:rPr lang="en-US" sz="2800" spc="-1" dirty="0">
                <a:solidFill>
                  <a:srgbClr val="000000"/>
                </a:solidFill>
                <a:uFill>
                  <a:solidFill>
                    <a:srgbClr val="FFFFFF"/>
                  </a:solidFill>
                </a:uFill>
                <a:latin typeface="Arial"/>
              </a:rPr>
              <a:t>perparameters can “wear out” the test set:</a:t>
            </a:r>
          </a:p>
          <a:p>
            <a:pPr marL="720000" indent="-457200">
              <a:spcAft>
                <a:spcPts val="1414"/>
              </a:spcAft>
              <a:buClr>
                <a:srgbClr val="FF0000"/>
              </a:buClr>
              <a:buSzPct val="100000"/>
              <a:buFont typeface="Wingdings" pitchFamily="2" charset="2"/>
              <a:buChar char="Ø"/>
            </a:pPr>
            <a:r>
              <a:rPr lang="en-US" sz="2800" b="0" strike="noStrike" spc="-1" dirty="0">
                <a:solidFill>
                  <a:srgbClr val="FF0000"/>
                </a:solidFill>
                <a:uFill>
                  <a:solidFill>
                    <a:srgbClr val="FFFFFF"/>
                  </a:solidFill>
                </a:uFill>
                <a:latin typeface="Arial"/>
              </a:rPr>
              <a:t>We are overfitting in hyperparameter space!</a:t>
            </a:r>
          </a:p>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We obtain a better error estimate by tuning the hyperparameters on a (different) validation set</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409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Training, validation, test</a:t>
            </a:r>
          </a:p>
        </p:txBody>
      </p:sp>
      <p:pic>
        <p:nvPicPr>
          <p:cNvPr id="3" name="Picture 2" descr="A close up of a map&#10;&#10;Description automatically generated">
            <a:extLst>
              <a:ext uri="{FF2B5EF4-FFF2-40B4-BE49-F238E27FC236}">
                <a16:creationId xmlns:a16="http://schemas.microsoft.com/office/drawing/2014/main" id="{EBAFD68F-11AD-5D42-9B3E-E76F070A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480"/>
            <a:ext cx="10080625" cy="5453209"/>
          </a:xfrm>
          <a:prstGeom prst="rect">
            <a:avLst/>
          </a:prstGeom>
        </p:spPr>
      </p:pic>
    </p:spTree>
    <p:extLst>
      <p:ext uri="{BB962C8B-B14F-4D97-AF65-F5344CB8AC3E}">
        <p14:creationId xmlns:p14="http://schemas.microsoft.com/office/powerpoint/2010/main" val="3377101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Another approach (works well when we have limited data):</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Split the data into k </a:t>
            </a:r>
            <a:r>
              <a:rPr lang="en-US" sz="2400" spc="-1" dirty="0">
                <a:solidFill>
                  <a:srgbClr val="000000"/>
                </a:solidFill>
                <a:uFill>
                  <a:solidFill>
                    <a:srgbClr val="FFFFFF"/>
                  </a:solidFill>
                </a:uFill>
                <a:latin typeface="Arial"/>
              </a:rPr>
              <a:t>equal parts </a:t>
            </a:r>
            <a:r>
              <a:rPr lang="en-US" sz="2400" b="0" strike="noStrike" spc="-1" dirty="0">
                <a:solidFill>
                  <a:srgbClr val="000000"/>
                </a:solidFill>
                <a:uFill>
                  <a:solidFill>
                    <a:srgbClr val="FFFFFF"/>
                  </a:solidFill>
                </a:uFill>
                <a:latin typeface="Arial"/>
              </a:rPr>
              <a:t>(folds)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Train on k-1 folds and test on the left out fold</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Repeat for k times</a:t>
            </a:r>
          </a:p>
          <a:p>
            <a:pPr marL="450900" indent="-342900">
              <a:spcAft>
                <a:spcPts val="1414"/>
              </a:spcAft>
              <a:buClr>
                <a:srgbClr val="000000"/>
              </a:buClr>
              <a:buSzPct val="100000"/>
              <a:buFont typeface="Wingdings" pitchFamily="2" charset="2"/>
              <a:buChar char="Ø"/>
            </a:pPr>
            <a:r>
              <a:rPr lang="en-US" sz="2400" spc="-1" dirty="0">
                <a:solidFill>
                  <a:srgbClr val="000000"/>
                </a:solidFill>
                <a:uFill>
                  <a:solidFill>
                    <a:srgbClr val="FFFFFF"/>
                  </a:solidFill>
                </a:uFill>
                <a:latin typeface="Arial"/>
              </a:rPr>
              <a:t>Average the results</a:t>
            </a:r>
          </a:p>
          <a:p>
            <a:pPr marL="450900" indent="-342900">
              <a:spcAft>
                <a:spcPts val="1414"/>
              </a:spcAft>
              <a:buClr>
                <a:srgbClr val="000000"/>
              </a:buClr>
              <a:buSzPct val="100000"/>
              <a:buFont typeface="Wingdings" pitchFamily="2" charset="2"/>
              <a:buChar char="Ø"/>
            </a:pPr>
            <a:endParaRPr lang="en-US" sz="2400"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When the number of folds is equal to the number of samples: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Leave-one-out cross-validation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A6674B05-93CA-B242-AA70-16917703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88101"/>
            <a:ext cx="10080625" cy="3983473"/>
          </a:xfrm>
          <a:prstGeom prst="rect">
            <a:avLst/>
          </a:prstGeom>
        </p:spPr>
      </p:pic>
    </p:spTree>
    <p:extLst>
      <p:ext uri="{BB962C8B-B14F-4D97-AF65-F5344CB8AC3E}">
        <p14:creationId xmlns:p14="http://schemas.microsoft.com/office/powerpoint/2010/main" val="3007533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F91ECF2D-B509-134F-B829-2C7BD957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56928"/>
            <a:ext cx="10080625" cy="3983473"/>
          </a:xfrm>
          <a:prstGeom prst="rect">
            <a:avLst/>
          </a:prstGeom>
        </p:spPr>
      </p:pic>
    </p:spTree>
    <p:extLst>
      <p:ext uri="{BB962C8B-B14F-4D97-AF65-F5344CB8AC3E}">
        <p14:creationId xmlns:p14="http://schemas.microsoft.com/office/powerpoint/2010/main" val="4115300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55226BD9-6359-184C-9E4C-F05E27EE1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5" y="1767319"/>
            <a:ext cx="10080625" cy="3983473"/>
          </a:xfrm>
          <a:prstGeom prst="rect">
            <a:avLst/>
          </a:prstGeom>
        </p:spPr>
      </p:pic>
    </p:spTree>
    <p:extLst>
      <p:ext uri="{BB962C8B-B14F-4D97-AF65-F5344CB8AC3E}">
        <p14:creationId xmlns:p14="http://schemas.microsoft.com/office/powerpoint/2010/main" val="2299414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4" name="Picture 3" descr="A close up of a map&#10;&#10;Description automatically generated">
            <a:extLst>
              <a:ext uri="{FF2B5EF4-FFF2-40B4-BE49-F238E27FC236}">
                <a16:creationId xmlns:a16="http://schemas.microsoft.com/office/drawing/2014/main" id="{2EA5C2D5-C2A0-E84B-AAF5-C5DF11C42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101"/>
            <a:ext cx="10080625" cy="3983473"/>
          </a:xfrm>
          <a:prstGeom prst="rect">
            <a:avLst/>
          </a:prstGeom>
        </p:spPr>
      </p:pic>
    </p:spTree>
    <p:extLst>
      <p:ext uri="{BB962C8B-B14F-4D97-AF65-F5344CB8AC3E}">
        <p14:creationId xmlns:p14="http://schemas.microsoft.com/office/powerpoint/2010/main" val="91779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The supervised learning paradigm</a:t>
            </a:r>
          </a:p>
        </p:txBody>
      </p:sp>
      <p:pic>
        <p:nvPicPr>
          <p:cNvPr id="94" name="Picture 93"/>
          <p:cNvPicPr/>
          <p:nvPr/>
        </p:nvPicPr>
        <p:blipFill>
          <a:blip r:embed="rId2"/>
          <a:stretch/>
        </p:blipFill>
        <p:spPr>
          <a:xfrm>
            <a:off x="1371600" y="1768680"/>
            <a:ext cx="7443720" cy="4990320"/>
          </a:xfrm>
          <a:prstGeom prst="rect">
            <a:avLst/>
          </a:prstGeom>
          <a:ln>
            <a:noFill/>
          </a:ln>
        </p:spPr>
      </p:pic>
    </p:spTree>
    <p:extLst>
      <p:ext uri="{BB962C8B-B14F-4D97-AF65-F5344CB8AC3E}">
        <p14:creationId xmlns:p14="http://schemas.microsoft.com/office/powerpoint/2010/main" val="308852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I</a:t>
            </a:r>
            <a:r>
              <a:rPr lang="en-US" sz="4400" b="0" strike="noStrike" spc="-1" dirty="0">
                <a:solidFill>
                  <a:srgbClr val="000000"/>
                </a:solidFill>
                <a:uFill>
                  <a:solidFill>
                    <a:srgbClr val="FFFFFF"/>
                  </a:solidFill>
                </a:uFill>
                <a:latin typeface="Arial"/>
              </a:rPr>
              <a:t>mproving generalization</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Early Stopping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Stop the learning process when we notice that the validation error starts to increase</a:t>
            </a:r>
          </a:p>
          <a:p>
            <a:pPr marL="108000">
              <a:spcAft>
                <a:spcPts val="1414"/>
              </a:spcAft>
              <a:buClr>
                <a:srgbClr val="000000"/>
              </a:buClr>
              <a:buSzPct val="100000"/>
            </a:pPr>
            <a:endParaRPr lang="en-US" sz="14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Regularization</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Add a penalty term to the loss function to reduce model complexity, by imposing smoothing restrictions or a limit on the weight vector norm: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Performance Evaluation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How do we evaluate an ML model?</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measure the accuracy / error on test data:</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Accuracy: 4 correct out of 6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Error: 2 wrong out of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193" name="TextShape 2"/>
          <p:cNvSpPr txBox="1"/>
          <p:nvPr/>
        </p:nvSpPr>
        <p:spPr>
          <a:xfrm>
            <a:off x="216670" y="1712208"/>
            <a:ext cx="5182565" cy="49766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We build the confusion matrix</a:t>
            </a: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Accuracy: the sum of </a:t>
            </a:r>
            <a:r>
              <a:rPr lang="en-US" sz="2200" spc="-1" dirty="0">
                <a:solidFill>
                  <a:srgbClr val="000000"/>
                </a:solidFill>
                <a:uFill>
                  <a:solidFill>
                    <a:srgbClr val="FFFFFF"/>
                  </a:solidFill>
                </a:uFill>
                <a:latin typeface="Arial"/>
              </a:rPr>
              <a:t>the </a:t>
            </a:r>
            <a:r>
              <a:rPr lang="en-US" sz="2200" b="0" strike="noStrike" spc="-1" dirty="0">
                <a:solidFill>
                  <a:srgbClr val="000000"/>
                </a:solidFill>
                <a:uFill>
                  <a:solidFill>
                    <a:srgbClr val="FFFFFF"/>
                  </a:solidFill>
                </a:uFill>
                <a:latin typeface="Arial"/>
              </a:rPr>
              <a:t>elements from the main diagonal divided by the sum of non-zero components (4/6)</a:t>
            </a: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Error</a:t>
            </a:r>
            <a:r>
              <a:rPr lang="en-US" sz="2200" spc="-1" dirty="0">
                <a:solidFill>
                  <a:srgbClr val="000000"/>
                </a:solidFill>
                <a:uFill>
                  <a:solidFill>
                    <a:srgbClr val="FFFFFF"/>
                  </a:solidFill>
                </a:uFill>
              </a:rPr>
              <a:t>: the sum of the elements outside the main diagonal divided by the sum of non-zero components </a:t>
            </a:r>
            <a:r>
              <a:rPr lang="en-US" sz="2200" b="0" strike="noStrike" spc="-1" dirty="0">
                <a:solidFill>
                  <a:srgbClr val="000000"/>
                </a:solidFill>
                <a:uFill>
                  <a:solidFill>
                    <a:srgbClr val="FFFFFF"/>
                  </a:solidFill>
                </a:uFill>
                <a:latin typeface="Arial"/>
              </a:rPr>
              <a:t>(2/6)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nvGraphicFramePr>
        <p:xfrm>
          <a:off x="5559795" y="4587240"/>
          <a:ext cx="4304160" cy="1889760"/>
        </p:xfrm>
        <a:graphic>
          <a:graphicData uri="http://schemas.openxmlformats.org/drawingml/2006/table">
            <a:tbl>
              <a:tblPr/>
              <a:tblGrid>
                <a:gridCol w="1301760">
                  <a:extLst>
                    <a:ext uri="{9D8B030D-6E8A-4147-A177-3AD203B41FA5}">
                      <a16:colId xmlns:a16="http://schemas.microsoft.com/office/drawing/2014/main" val="20000"/>
                    </a:ext>
                  </a:extLst>
                </a:gridCol>
                <a:gridCol w="955440">
                  <a:extLst>
                    <a:ext uri="{9D8B030D-6E8A-4147-A177-3AD203B41FA5}">
                      <a16:colId xmlns:a16="http://schemas.microsoft.com/office/drawing/2014/main" val="20001"/>
                    </a:ext>
                  </a:extLst>
                </a:gridCol>
                <a:gridCol w="1004760">
                  <a:extLst>
                    <a:ext uri="{9D8B030D-6E8A-4147-A177-3AD203B41FA5}">
                      <a16:colId xmlns:a16="http://schemas.microsoft.com/office/drawing/2014/main" val="20002"/>
                    </a:ext>
                  </a:extLst>
                </a:gridCol>
                <a:gridCol w="1042200">
                  <a:extLst>
                    <a:ext uri="{9D8B030D-6E8A-4147-A177-3AD203B41FA5}">
                      <a16:colId xmlns:a16="http://schemas.microsoft.com/office/drawing/2014/main" val="20003"/>
                    </a:ext>
                  </a:extLst>
                </a:gridCol>
              </a:tblGrid>
              <a:tr h="66060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Predicted</a:t>
                      </a:r>
                      <a:endParaRPr lang="en-US" sz="1800" b="0" strike="noStrike" spc="-1" dirty="0">
                        <a:solidFill>
                          <a:srgbClr val="000000"/>
                        </a:solidFill>
                        <a:uFill>
                          <a:solidFill>
                            <a:srgbClr val="FFFFFF"/>
                          </a:solidFill>
                        </a:uFill>
                        <a:latin typeface="Arial"/>
                      </a:endParaRPr>
                    </a:p>
                    <a:p>
                      <a:pPr algn="ctr">
                        <a:lnSpc>
                          <a:spcPct val="100000"/>
                        </a:lnSpc>
                      </a:pPr>
                      <a:r>
                        <a:rPr lang="en-US" sz="2000" b="0" strike="noStrike" spc="-1" dirty="0">
                          <a:solidFill>
                            <a:srgbClr val="000000"/>
                          </a:solidFill>
                          <a:uFill>
                            <a:solidFill>
                              <a:srgbClr val="FFFFFF"/>
                            </a:solidFill>
                          </a:uFill>
                          <a:latin typeface="Arial"/>
                          <a:ea typeface="Arial Unicode MS"/>
                        </a:rPr>
                        <a:t>Actual</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1713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Precision and Recall</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2976240"/>
            <a:ext cx="1402560" cy="1398600"/>
          </a:xfrm>
          <a:prstGeom prst="rect">
            <a:avLst/>
          </a:prstGeom>
          <a:ln>
            <a:noFill/>
          </a:ln>
        </p:spPr>
      </p:pic>
      <p:pic>
        <p:nvPicPr>
          <p:cNvPr id="286" name="Picture 285"/>
          <p:cNvPicPr/>
          <p:nvPr/>
        </p:nvPicPr>
        <p:blipFill>
          <a:blip r:embed="rId4"/>
          <a:stretch/>
        </p:blipFill>
        <p:spPr>
          <a:xfrm>
            <a:off x="3527640" y="3289080"/>
            <a:ext cx="1521000" cy="1153440"/>
          </a:xfrm>
          <a:prstGeom prst="rect">
            <a:avLst/>
          </a:prstGeom>
          <a:ln>
            <a:noFill/>
          </a:ln>
        </p:spPr>
      </p:pic>
      <p:pic>
        <p:nvPicPr>
          <p:cNvPr id="287" name="Picture 286"/>
          <p:cNvPicPr/>
          <p:nvPr/>
        </p:nvPicPr>
        <p:blipFill>
          <a:blip r:embed="rId5"/>
          <a:stretch/>
        </p:blipFill>
        <p:spPr>
          <a:xfrm>
            <a:off x="382320" y="3238680"/>
            <a:ext cx="1704240" cy="1136160"/>
          </a:xfrm>
          <a:prstGeom prst="rect">
            <a:avLst/>
          </a:prstGeom>
          <a:ln>
            <a:noFill/>
          </a:ln>
        </p:spPr>
      </p:pic>
      <p:pic>
        <p:nvPicPr>
          <p:cNvPr id="288" name="Picture 287"/>
          <p:cNvPicPr/>
          <p:nvPr/>
        </p:nvPicPr>
        <p:blipFill>
          <a:blip r:embed="rId6"/>
          <a:stretch/>
        </p:blipFill>
        <p:spPr>
          <a:xfrm>
            <a:off x="2199960" y="2759160"/>
            <a:ext cx="1222200" cy="1615680"/>
          </a:xfrm>
          <a:prstGeom prst="rect">
            <a:avLst/>
          </a:prstGeom>
          <a:ln>
            <a:noFill/>
          </a:ln>
        </p:spPr>
      </p:pic>
      <p:pic>
        <p:nvPicPr>
          <p:cNvPr id="289" name="Picture 288"/>
          <p:cNvPicPr/>
          <p:nvPr/>
        </p:nvPicPr>
        <p:blipFill>
          <a:blip r:embed="rId7"/>
          <a:stretch/>
        </p:blipFill>
        <p:spPr>
          <a:xfrm>
            <a:off x="8628480" y="2802000"/>
            <a:ext cx="1051560" cy="1572840"/>
          </a:xfrm>
          <a:prstGeom prst="rect">
            <a:avLst/>
          </a:prstGeom>
          <a:ln>
            <a:noFill/>
          </a:ln>
        </p:spPr>
      </p:pic>
      <p:sp>
        <p:nvSpPr>
          <p:cNvPr id="290" name="CustomShape 3"/>
          <p:cNvSpPr/>
          <p:nvPr/>
        </p:nvSpPr>
        <p:spPr>
          <a:xfrm>
            <a:off x="2253240" y="4171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1523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1725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1689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698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3999" y="1260764"/>
                <a:ext cx="9071640" cy="6123710"/>
              </a:xfrm>
            </p:spPr>
            <p:txBody>
              <a:bodyPr>
                <a:noAutofit/>
              </a:bodyPr>
              <a:lstStyle/>
              <a:p>
                <a:pPr marL="342900" indent="-342900">
                  <a:buFont typeface="Arial" panose="020B0604020202020204" pitchFamily="34" charset="0"/>
                  <a:buChar char="•"/>
                </a:pPr>
                <a:r>
                  <a:rPr lang="en-US" sz="2400" b="1" dirty="0"/>
                  <a:t>Set up </a:t>
                </a:r>
                <a:r>
                  <a:rPr lang="en-US" sz="2400" dirty="0"/>
                  <a:t>a supervised learning problem </a:t>
                </a:r>
              </a:p>
              <a:p>
                <a:endParaRPr lang="en-US" sz="800" b="1" dirty="0"/>
              </a:p>
              <a:p>
                <a:pPr marL="342900" indent="-342900">
                  <a:buFont typeface="Arial" panose="020B0604020202020204" pitchFamily="34" charset="0"/>
                  <a:buChar char="•"/>
                </a:pPr>
                <a:r>
                  <a:rPr lang="en-US" sz="2400" b="1" dirty="0"/>
                  <a:t>Data Collection</a:t>
                </a:r>
              </a:p>
              <a:p>
                <a:pPr lvl="1"/>
                <a:r>
                  <a:rPr lang="en-US" sz="2400" dirty="0"/>
                  <a:t>Start with training data for which we know the correct outcome (provided by a teacher or oracle)</a:t>
                </a:r>
              </a:p>
              <a:p>
                <a:pPr lvl="1"/>
                <a:endParaRPr lang="en-US" sz="800" b="1" dirty="0"/>
              </a:p>
              <a:p>
                <a:pPr marL="342900" indent="-342900">
                  <a:buFont typeface="Arial" panose="020B0604020202020204" pitchFamily="34" charset="0"/>
                  <a:buChar char="•"/>
                </a:pPr>
                <a:r>
                  <a:rPr lang="en-US" sz="2400" b="1" dirty="0"/>
                  <a:t>Representation</a:t>
                </a:r>
              </a:p>
              <a:p>
                <a:pPr lvl="1"/>
                <a:r>
                  <a:rPr lang="en-US" sz="2400" dirty="0"/>
                  <a:t>Choose how to represent the data</a:t>
                </a:r>
              </a:p>
              <a:p>
                <a:pPr lvl="1"/>
                <a:endParaRPr lang="en-US" sz="800" b="1" dirty="0"/>
              </a:p>
              <a:p>
                <a:pPr marL="342900" indent="-342900">
                  <a:buFont typeface="Arial" panose="020B0604020202020204" pitchFamily="34" charset="0"/>
                  <a:buChar char="•"/>
                </a:pPr>
                <a:r>
                  <a:rPr lang="en-US" sz="2400" b="1" dirty="0"/>
                  <a:t>Modeling</a:t>
                </a:r>
                <a:r>
                  <a:rPr lang="en-US" sz="2400" dirty="0"/>
                  <a:t> </a:t>
                </a:r>
              </a:p>
              <a:p>
                <a:pPr lvl="1"/>
                <a:r>
                  <a:rPr lang="en-US" sz="2400" dirty="0"/>
                  <a:t>Choose a hypothesis class: </a:t>
                </a:r>
                <a14:m>
                  <m:oMath xmlns:m="http://schemas.openxmlformats.org/officeDocument/2006/math">
                    <m:r>
                      <a:rPr lang="ro-RO" sz="2400" b="0" i="1" smtClean="0">
                        <a:latin typeface="Cambria Math" panose="02040503050406030204" pitchFamily="18" charset="0"/>
                      </a:rPr>
                      <m:t>𝐻</m:t>
                    </m:r>
                    <m:r>
                      <a:rPr lang="ro-RO" sz="2400" b="0" i="1" smtClean="0">
                        <a:latin typeface="Cambria Math" panose="02040503050406030204" pitchFamily="18" charset="0"/>
                      </a:rPr>
                      <m:t>={</m:t>
                    </m:r>
                    <m:r>
                      <a:rPr lang="ro-RO" sz="2400" b="0" i="1" smtClean="0">
                        <a:latin typeface="Cambria Math" panose="02040503050406030204" pitchFamily="18" charset="0"/>
                      </a:rPr>
                      <m:t>𝑔</m:t>
                    </m:r>
                    <m:r>
                      <a:rPr lang="ro-RO" sz="2400" b="0" i="1" smtClean="0">
                        <a:latin typeface="Cambria Math" panose="02040503050406030204" pitchFamily="18" charset="0"/>
                      </a:rPr>
                      <m:t>:</m:t>
                    </m:r>
                    <m:r>
                      <a:rPr lang="ro-RO" sz="2400" b="0" i="1" smtClean="0">
                        <a:latin typeface="Cambria Math" panose="02040503050406030204" pitchFamily="18" charset="0"/>
                      </a:rPr>
                      <m:t>𝑋</m:t>
                    </m:r>
                    <m:r>
                      <a:rPr lang="ro-RO" sz="2400" b="0" i="1" smtClean="0">
                        <a:latin typeface="Cambria Math" panose="02040503050406030204" pitchFamily="18" charset="0"/>
                        <a:ea typeface="Cambria Math" panose="02040503050406030204" pitchFamily="18" charset="0"/>
                      </a:rPr>
                      <m:t>→</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b="1" dirty="0"/>
              </a:p>
              <a:p>
                <a:pPr lvl="1"/>
                <a:endParaRPr lang="en-US" sz="800" b="1" dirty="0"/>
              </a:p>
              <a:p>
                <a:pPr marL="342900" indent="-342900">
                  <a:buFont typeface="Arial" panose="020B0604020202020204" pitchFamily="34" charset="0"/>
                  <a:buChar char="•"/>
                </a:pPr>
                <a:r>
                  <a:rPr lang="en-US" sz="2400" b="1" dirty="0"/>
                  <a:t>Learning / Estimation</a:t>
                </a:r>
                <a:endParaRPr lang="en-US" sz="2400" dirty="0"/>
              </a:p>
              <a:p>
                <a:pPr lvl="1"/>
                <a:r>
                  <a:rPr lang="en-US" sz="2400" dirty="0"/>
                  <a:t>Find best hypothesis you can in the chosen class</a:t>
                </a:r>
              </a:p>
              <a:p>
                <a:pPr lvl="1"/>
                <a:endParaRPr lang="en-US" sz="800" dirty="0"/>
              </a:p>
              <a:p>
                <a:pPr marL="342900" indent="-342900">
                  <a:buFont typeface="Arial" panose="020B0604020202020204" pitchFamily="34" charset="0"/>
                  <a:buChar char="•"/>
                </a:pPr>
                <a:r>
                  <a:rPr lang="en-US" sz="2400" b="1" dirty="0"/>
                  <a:t>Model Selection</a:t>
                </a:r>
              </a:p>
              <a:p>
                <a:pPr lvl="1"/>
                <a:r>
                  <a:rPr lang="en-US" sz="2400" dirty="0"/>
                  <a:t>Try different models and pick the best one</a:t>
                </a:r>
              </a:p>
              <a:p>
                <a:pPr lvl="1"/>
                <a:endParaRPr lang="en-US" sz="800" dirty="0"/>
              </a:p>
              <a:p>
                <a:pPr marL="342900" indent="-342900">
                  <a:buFont typeface="Arial" panose="020B0604020202020204" pitchFamily="34" charset="0"/>
                  <a:buChar char="•"/>
                </a:pPr>
                <a:r>
                  <a:rPr lang="en-US" sz="2400" dirty="0"/>
                  <a:t>If results are good, then stop</a:t>
                </a:r>
              </a:p>
              <a:p>
                <a:pPr lvl="1"/>
                <a:r>
                  <a:rPr lang="en-US" sz="2400" dirty="0">
                    <a:solidFill>
                      <a:srgbClr val="FF0000"/>
                    </a:solidFill>
                  </a:rPr>
                  <a:t>Else refine one or more of the above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3999" y="1260764"/>
                <a:ext cx="9071640" cy="612371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a:xfrm>
            <a:off x="503999" y="301320"/>
            <a:ext cx="9388145" cy="959444"/>
          </a:xfrm>
        </p:spPr>
        <p:txBody>
          <a:bodyPr/>
          <a:lstStyle/>
          <a:p>
            <a:pPr algn="ctr"/>
            <a:r>
              <a:rPr lang="en-US" sz="3600" dirty="0"/>
              <a:t>Basic Steps of Supervised Learning</a:t>
            </a:r>
          </a:p>
        </p:txBody>
      </p:sp>
    </p:spTree>
    <p:extLst>
      <p:ext uri="{BB962C8B-B14F-4D97-AF65-F5344CB8AC3E}">
        <p14:creationId xmlns:p14="http://schemas.microsoft.com/office/powerpoint/2010/main" val="77871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Picture 296"/>
          <p:cNvPicPr/>
          <p:nvPr/>
        </p:nvPicPr>
        <p:blipFill>
          <a:blip r:embed="rId2"/>
          <a:stretch/>
        </p:blipFill>
        <p:spPr>
          <a:xfrm>
            <a:off x="4713120" y="5449680"/>
            <a:ext cx="1778760" cy="1185840"/>
          </a:xfrm>
          <a:prstGeom prst="rect">
            <a:avLst/>
          </a:prstGeom>
          <a:ln w="0">
            <a:noFill/>
          </a:ln>
        </p:spPr>
      </p:pic>
      <p:sp>
        <p:nvSpPr>
          <p:cNvPr id="426" name="CustomShape 2"/>
          <p:cNvSpPr/>
          <p:nvPr/>
        </p:nvSpPr>
        <p:spPr>
          <a:xfrm>
            <a:off x="360000" y="1741590"/>
            <a:ext cx="704520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build the Precision-Recall curve</a:t>
            </a:r>
            <a:endParaRPr lang="en-US" sz="3200" b="0" strike="noStrike" spc="-1" dirty="0">
              <a:latin typeface="Arial"/>
            </a:endParaRPr>
          </a:p>
        </p:txBody>
      </p:sp>
      <p:pic>
        <p:nvPicPr>
          <p:cNvPr id="427" name="Picture 299"/>
          <p:cNvPicPr/>
          <p:nvPr/>
        </p:nvPicPr>
        <p:blipFill>
          <a:blip r:embed="rId3"/>
          <a:stretch/>
        </p:blipFill>
        <p:spPr>
          <a:xfrm>
            <a:off x="2072160" y="5240520"/>
            <a:ext cx="1402200" cy="1398240"/>
          </a:xfrm>
          <a:prstGeom prst="rect">
            <a:avLst/>
          </a:prstGeom>
          <a:ln w="0">
            <a:noFill/>
          </a:ln>
        </p:spPr>
      </p:pic>
      <p:pic>
        <p:nvPicPr>
          <p:cNvPr id="428" name="Picture 300"/>
          <p:cNvPicPr/>
          <p:nvPr/>
        </p:nvPicPr>
        <p:blipFill>
          <a:blip r:embed="rId4"/>
          <a:stretch/>
        </p:blipFill>
        <p:spPr>
          <a:xfrm>
            <a:off x="3383280" y="3031920"/>
            <a:ext cx="1520640" cy="1153080"/>
          </a:xfrm>
          <a:prstGeom prst="rect">
            <a:avLst/>
          </a:prstGeom>
          <a:ln w="0">
            <a:noFill/>
          </a:ln>
        </p:spPr>
      </p:pic>
      <p:pic>
        <p:nvPicPr>
          <p:cNvPr id="429" name="Picture 301"/>
          <p:cNvPicPr/>
          <p:nvPr/>
        </p:nvPicPr>
        <p:blipFill>
          <a:blip r:embed="rId5"/>
          <a:stretch/>
        </p:blipFill>
        <p:spPr>
          <a:xfrm>
            <a:off x="5701320" y="3054240"/>
            <a:ext cx="1703880" cy="1135800"/>
          </a:xfrm>
          <a:prstGeom prst="rect">
            <a:avLst/>
          </a:prstGeom>
          <a:ln w="0">
            <a:noFill/>
          </a:ln>
        </p:spPr>
      </p:pic>
      <p:pic>
        <p:nvPicPr>
          <p:cNvPr id="430" name="Picture 302"/>
          <p:cNvPicPr/>
          <p:nvPr/>
        </p:nvPicPr>
        <p:blipFill>
          <a:blip r:embed="rId6"/>
          <a:stretch/>
        </p:blipFill>
        <p:spPr>
          <a:xfrm>
            <a:off x="1188720" y="3060360"/>
            <a:ext cx="1221840" cy="1615320"/>
          </a:xfrm>
          <a:prstGeom prst="rect">
            <a:avLst/>
          </a:prstGeom>
          <a:ln w="0">
            <a:noFill/>
          </a:ln>
        </p:spPr>
      </p:pic>
      <p:pic>
        <p:nvPicPr>
          <p:cNvPr id="431" name="Picture 303"/>
          <p:cNvPicPr/>
          <p:nvPr/>
        </p:nvPicPr>
        <p:blipFill>
          <a:blip r:embed="rId7"/>
          <a:stretch/>
        </p:blipFill>
        <p:spPr>
          <a:xfrm>
            <a:off x="7680960" y="4389120"/>
            <a:ext cx="1051200" cy="1572480"/>
          </a:xfrm>
          <a:prstGeom prst="rect">
            <a:avLst/>
          </a:prstGeom>
          <a:ln w="0">
            <a:noFill/>
          </a:ln>
        </p:spPr>
      </p:pic>
      <p:sp>
        <p:nvSpPr>
          <p:cNvPr id="432" name="CustomShape 3"/>
          <p:cNvSpPr/>
          <p:nvPr/>
        </p:nvSpPr>
        <p:spPr>
          <a:xfrm>
            <a:off x="1242000" y="4473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3" name="CustomShape 4"/>
          <p:cNvSpPr/>
          <p:nvPr/>
        </p:nvSpPr>
        <p:spPr>
          <a:xfrm>
            <a:off x="5184360" y="643068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34" name="CustomShape 5"/>
          <p:cNvSpPr/>
          <p:nvPr/>
        </p:nvSpPr>
        <p:spPr>
          <a:xfrm>
            <a:off x="6086520" y="396792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5" name="CustomShape 6"/>
          <p:cNvSpPr/>
          <p:nvPr/>
        </p:nvSpPr>
        <p:spPr>
          <a:xfrm>
            <a:off x="7794720" y="573948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6" name="CustomShape 7"/>
          <p:cNvSpPr/>
          <p:nvPr/>
        </p:nvSpPr>
        <p:spPr>
          <a:xfrm>
            <a:off x="2213640" y="64368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7" name="CustomShape 8"/>
          <p:cNvSpPr/>
          <p:nvPr/>
        </p:nvSpPr>
        <p:spPr>
          <a:xfrm>
            <a:off x="3583080" y="391176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sp>
        <p:nvSpPr>
          <p:cNvPr id="438" name="Line 9"/>
          <p:cNvSpPr/>
          <p:nvPr/>
        </p:nvSpPr>
        <p:spPr>
          <a:xfrm flipH="1">
            <a:off x="3934800" y="2468880"/>
            <a:ext cx="1734480" cy="4898880"/>
          </a:xfrm>
          <a:prstGeom prst="line">
            <a:avLst/>
          </a:prstGeom>
          <a:ln w="91440">
            <a:solidFill>
              <a:srgbClr val="008080"/>
            </a:solidFill>
            <a:round/>
          </a:ln>
        </p:spPr>
        <p:style>
          <a:lnRef idx="0">
            <a:scrgbClr r="0" g="0" b="0"/>
          </a:lnRef>
          <a:fillRef idx="0">
            <a:scrgbClr r="0" g="0" b="0"/>
          </a:fillRef>
          <a:effectRef idx="0">
            <a:scrgbClr r="0" g="0" b="0"/>
          </a:effectRef>
          <a:fontRef idx="minor"/>
        </p:style>
      </p:sp>
      <p:sp>
        <p:nvSpPr>
          <p:cNvPr id="439" name="Line 10"/>
          <p:cNvSpPr/>
          <p:nvPr/>
        </p:nvSpPr>
        <p:spPr>
          <a:xfrm flipH="1">
            <a:off x="6392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sp>
      <p:sp>
        <p:nvSpPr>
          <p:cNvPr id="440" name="Line 11"/>
          <p:cNvSpPr/>
          <p:nvPr/>
        </p:nvSpPr>
        <p:spPr>
          <a:xfrm flipH="1">
            <a:off x="5060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sp>
      <p:sp>
        <p:nvSpPr>
          <p:cNvPr id="441" name="Line 12"/>
          <p:cNvSpPr/>
          <p:nvPr/>
        </p:nvSpPr>
        <p:spPr>
          <a:xfrm flipH="1">
            <a:off x="2756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sp>
      <p:sp>
        <p:nvSpPr>
          <p:cNvPr id="442" name="Line 13"/>
          <p:cNvSpPr/>
          <p:nvPr/>
        </p:nvSpPr>
        <p:spPr>
          <a:xfrm flipH="1">
            <a:off x="1568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sp>
      <p:sp>
        <p:nvSpPr>
          <p:cNvPr id="21" name="TextShape 1">
            <a:extLst>
              <a:ext uri="{FF2B5EF4-FFF2-40B4-BE49-F238E27FC236}">
                <a16:creationId xmlns:a16="http://schemas.microsoft.com/office/drawing/2014/main" id="{0A155217-538E-F64D-8980-FF7CD7F1120F}"/>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Precision-Recall curve</a:t>
            </a:r>
            <a:endParaRPr lang="en-US" sz="3200" b="0" strike="noStrike" spc="-1" dirty="0">
              <a:latin typeface="Arial"/>
            </a:endParaRPr>
          </a:p>
        </p:txBody>
      </p:sp>
      <p:sp>
        <p:nvSpPr>
          <p:cNvPr id="44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44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44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4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4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5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sp>
      <p:sp>
        <p:nvSpPr>
          <p:cNvPr id="12" name="TextShape 1">
            <a:extLst>
              <a:ext uri="{FF2B5EF4-FFF2-40B4-BE49-F238E27FC236}">
                <a16:creationId xmlns:a16="http://schemas.microsoft.com/office/drawing/2014/main" id="{4B63AED5-E9F5-9F4F-B710-DB21D8A492C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a:solidFill>
                  <a:srgbClr val="000000"/>
                </a:solidFill>
                <a:latin typeface="Arial"/>
                <a:ea typeface="DejaVu Sans"/>
              </a:rPr>
              <a:t>Average Precision</a:t>
            </a:r>
            <a:endParaRPr lang="en-US" sz="3200" b="0" strike="noStrike" spc="-1">
              <a:latin typeface="Arial"/>
            </a:endParaRPr>
          </a:p>
        </p:txBody>
      </p:sp>
      <p:sp>
        <p:nvSpPr>
          <p:cNvPr id="45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45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45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5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5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6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sp>
      <p:sp>
        <p:nvSpPr>
          <p:cNvPr id="463" name="Line 11"/>
          <p:cNvSpPr/>
          <p:nvPr/>
        </p:nvSpPr>
        <p:spPr>
          <a:xfrm flipH="1">
            <a:off x="3433320" y="3265920"/>
            <a:ext cx="316800" cy="3916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4" name="Line 12"/>
          <p:cNvSpPr/>
          <p:nvPr/>
        </p:nvSpPr>
        <p:spPr>
          <a:xfrm flipH="1">
            <a:off x="3448800" y="3345480"/>
            <a:ext cx="532080" cy="6616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5" name="Line 13"/>
          <p:cNvSpPr/>
          <p:nvPr/>
        </p:nvSpPr>
        <p:spPr>
          <a:xfrm flipH="1">
            <a:off x="3448800" y="3414600"/>
            <a:ext cx="748800" cy="9417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6" name="Line 14"/>
          <p:cNvSpPr/>
          <p:nvPr/>
        </p:nvSpPr>
        <p:spPr>
          <a:xfrm flipH="1">
            <a:off x="3448800" y="3519000"/>
            <a:ext cx="956880" cy="120744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7" name="Line 15"/>
          <p:cNvSpPr/>
          <p:nvPr/>
        </p:nvSpPr>
        <p:spPr>
          <a:xfrm flipH="1">
            <a:off x="3462480" y="3657600"/>
            <a:ext cx="1150920" cy="14014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8" name="Line 16"/>
          <p:cNvSpPr/>
          <p:nvPr/>
        </p:nvSpPr>
        <p:spPr>
          <a:xfrm flipH="1">
            <a:off x="3504240" y="3806280"/>
            <a:ext cx="1303200" cy="16023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69" name="Line 17"/>
          <p:cNvSpPr/>
          <p:nvPr/>
        </p:nvSpPr>
        <p:spPr>
          <a:xfrm flipH="1">
            <a:off x="3462480" y="397512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0" name="Line 18"/>
          <p:cNvSpPr/>
          <p:nvPr/>
        </p:nvSpPr>
        <p:spPr>
          <a:xfrm flipH="1">
            <a:off x="3490200" y="4111200"/>
            <a:ext cx="1677240" cy="20008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1" name="Line 19"/>
          <p:cNvSpPr/>
          <p:nvPr/>
        </p:nvSpPr>
        <p:spPr>
          <a:xfrm flipH="1">
            <a:off x="3711960" y="4255560"/>
            <a:ext cx="1663560" cy="19533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2" name="Line 20"/>
          <p:cNvSpPr/>
          <p:nvPr/>
        </p:nvSpPr>
        <p:spPr>
          <a:xfrm flipH="1">
            <a:off x="4072320" y="4363200"/>
            <a:ext cx="1510920" cy="18039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3" name="Line 21"/>
          <p:cNvSpPr/>
          <p:nvPr/>
        </p:nvSpPr>
        <p:spPr>
          <a:xfrm flipH="1">
            <a:off x="4349160" y="441828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4" name="Line 22"/>
          <p:cNvSpPr/>
          <p:nvPr/>
        </p:nvSpPr>
        <p:spPr>
          <a:xfrm flipH="1">
            <a:off x="4667760" y="4609800"/>
            <a:ext cx="1358640" cy="16023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5" name="Line 23"/>
          <p:cNvSpPr/>
          <p:nvPr/>
        </p:nvSpPr>
        <p:spPr>
          <a:xfrm flipH="1">
            <a:off x="5001480" y="4916880"/>
            <a:ext cx="1080360" cy="123084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6" name="Line 24"/>
          <p:cNvSpPr/>
          <p:nvPr/>
        </p:nvSpPr>
        <p:spPr>
          <a:xfrm flipH="1">
            <a:off x="5278320" y="5214960"/>
            <a:ext cx="858960" cy="96624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7" name="Line 25"/>
          <p:cNvSpPr/>
          <p:nvPr/>
        </p:nvSpPr>
        <p:spPr>
          <a:xfrm flipH="1">
            <a:off x="5652360" y="5422320"/>
            <a:ext cx="627480" cy="70344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8" name="Line 26"/>
          <p:cNvSpPr/>
          <p:nvPr/>
        </p:nvSpPr>
        <p:spPr>
          <a:xfrm flipH="1">
            <a:off x="5898960" y="5596920"/>
            <a:ext cx="515160" cy="5842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79" name="Line 27"/>
          <p:cNvSpPr/>
          <p:nvPr/>
        </p:nvSpPr>
        <p:spPr>
          <a:xfrm flipH="1">
            <a:off x="6192720" y="5803920"/>
            <a:ext cx="348120" cy="3574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480" name="CustomShape 28"/>
          <p:cNvSpPr/>
          <p:nvPr/>
        </p:nvSpPr>
        <p:spPr>
          <a:xfrm>
            <a:off x="3961440" y="4613040"/>
            <a:ext cx="1496880" cy="5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200" b="1" strike="noStrike" spc="-1">
                <a:solidFill>
                  <a:srgbClr val="000000"/>
                </a:solidFill>
                <a:latin typeface="Arial"/>
                <a:ea typeface="DejaVu Sans"/>
              </a:rPr>
              <a:t>AP</a:t>
            </a:r>
            <a:endParaRPr lang="en-US" sz="3200" b="0" strike="noStrike" spc="-1">
              <a:latin typeface="Arial"/>
            </a:endParaRPr>
          </a:p>
        </p:txBody>
      </p:sp>
      <p:sp>
        <p:nvSpPr>
          <p:cNvPr id="30" name="TextShape 1">
            <a:extLst>
              <a:ext uri="{FF2B5EF4-FFF2-40B4-BE49-F238E27FC236}">
                <a16:creationId xmlns:a16="http://schemas.microsoft.com/office/drawing/2014/main" id="{1D4682C5-E6BE-0A4D-8ABA-662E5CFB0E3E}"/>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Picture 325"/>
          <p:cNvPicPr/>
          <p:nvPr/>
        </p:nvPicPr>
        <p:blipFill>
          <a:blip r:embed="rId2"/>
          <a:stretch/>
        </p:blipFill>
        <p:spPr>
          <a:xfrm>
            <a:off x="6702480" y="3247560"/>
            <a:ext cx="1778760" cy="1185840"/>
          </a:xfrm>
          <a:prstGeom prst="rect">
            <a:avLst/>
          </a:prstGeom>
          <a:ln w="0">
            <a:noFill/>
          </a:ln>
        </p:spPr>
      </p:pic>
      <p:sp>
        <p:nvSpPr>
          <p:cNvPr id="483" name="CustomShape 2"/>
          <p:cNvSpPr/>
          <p:nvPr/>
        </p:nvSpPr>
        <p:spPr>
          <a:xfrm>
            <a:off x="144000" y="1913040"/>
            <a:ext cx="9548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TPR and FPR</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TPR = TP / (TP + FP)</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66.67%</a:t>
            </a: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FPR = FP / (FP + TN)</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33.33%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p:txBody>
      </p:sp>
      <p:pic>
        <p:nvPicPr>
          <p:cNvPr id="484" name="Picture 328"/>
          <p:cNvPicPr/>
          <p:nvPr/>
        </p:nvPicPr>
        <p:blipFill>
          <a:blip r:embed="rId3"/>
          <a:stretch/>
        </p:blipFill>
        <p:spPr>
          <a:xfrm>
            <a:off x="5176080" y="3052440"/>
            <a:ext cx="1402200" cy="1398240"/>
          </a:xfrm>
          <a:prstGeom prst="rect">
            <a:avLst/>
          </a:prstGeom>
          <a:ln w="0">
            <a:noFill/>
          </a:ln>
        </p:spPr>
      </p:pic>
      <p:pic>
        <p:nvPicPr>
          <p:cNvPr id="485" name="Picture 329"/>
          <p:cNvPicPr/>
          <p:nvPr/>
        </p:nvPicPr>
        <p:blipFill>
          <a:blip r:embed="rId4"/>
          <a:stretch/>
        </p:blipFill>
        <p:spPr>
          <a:xfrm>
            <a:off x="3527640" y="3365280"/>
            <a:ext cx="1520640" cy="1153080"/>
          </a:xfrm>
          <a:prstGeom prst="rect">
            <a:avLst/>
          </a:prstGeom>
          <a:ln w="0">
            <a:noFill/>
          </a:ln>
        </p:spPr>
      </p:pic>
      <p:pic>
        <p:nvPicPr>
          <p:cNvPr id="486" name="Picture 330"/>
          <p:cNvPicPr/>
          <p:nvPr/>
        </p:nvPicPr>
        <p:blipFill>
          <a:blip r:embed="rId5"/>
          <a:stretch/>
        </p:blipFill>
        <p:spPr>
          <a:xfrm>
            <a:off x="382320" y="3314880"/>
            <a:ext cx="1703880" cy="1135800"/>
          </a:xfrm>
          <a:prstGeom prst="rect">
            <a:avLst/>
          </a:prstGeom>
          <a:ln w="0">
            <a:noFill/>
          </a:ln>
        </p:spPr>
      </p:pic>
      <p:pic>
        <p:nvPicPr>
          <p:cNvPr id="487" name="Picture 331"/>
          <p:cNvPicPr/>
          <p:nvPr/>
        </p:nvPicPr>
        <p:blipFill>
          <a:blip r:embed="rId6"/>
          <a:stretch/>
        </p:blipFill>
        <p:spPr>
          <a:xfrm>
            <a:off x="2199960" y="2835360"/>
            <a:ext cx="1221840" cy="1615320"/>
          </a:xfrm>
          <a:prstGeom prst="rect">
            <a:avLst/>
          </a:prstGeom>
          <a:ln w="0">
            <a:noFill/>
          </a:ln>
        </p:spPr>
      </p:pic>
      <p:pic>
        <p:nvPicPr>
          <p:cNvPr id="488" name="Picture 332"/>
          <p:cNvPicPr/>
          <p:nvPr/>
        </p:nvPicPr>
        <p:blipFill>
          <a:blip r:embed="rId7"/>
          <a:stretch/>
        </p:blipFill>
        <p:spPr>
          <a:xfrm>
            <a:off x="8628480" y="2878200"/>
            <a:ext cx="1051200" cy="1572480"/>
          </a:xfrm>
          <a:prstGeom prst="rect">
            <a:avLst/>
          </a:prstGeom>
          <a:ln w="0">
            <a:noFill/>
          </a:ln>
        </p:spPr>
      </p:pic>
      <p:sp>
        <p:nvSpPr>
          <p:cNvPr id="489" name="CustomShape 3"/>
          <p:cNvSpPr/>
          <p:nvPr/>
        </p:nvSpPr>
        <p:spPr>
          <a:xfrm>
            <a:off x="2253240" y="4248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0" name="CustomShape 4"/>
          <p:cNvSpPr/>
          <p:nvPr/>
        </p:nvSpPr>
        <p:spPr>
          <a:xfrm>
            <a:off x="7173720" y="422856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91" name="CustomShape 5"/>
          <p:cNvSpPr/>
          <p:nvPr/>
        </p:nvSpPr>
        <p:spPr>
          <a:xfrm>
            <a:off x="76752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2" name="CustomShape 6"/>
          <p:cNvSpPr/>
          <p:nvPr/>
        </p:nvSpPr>
        <p:spPr>
          <a:xfrm>
            <a:off x="874224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3" name="CustomShape 7"/>
          <p:cNvSpPr/>
          <p:nvPr/>
        </p:nvSpPr>
        <p:spPr>
          <a:xfrm>
            <a:off x="5317560" y="42487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4" name="CustomShape 8"/>
          <p:cNvSpPr/>
          <p:nvPr/>
        </p:nvSpPr>
        <p:spPr>
          <a:xfrm>
            <a:off x="3727440" y="42451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graphicFrame>
        <p:nvGraphicFramePr>
          <p:cNvPr id="495"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RO"/>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a:t>
                      </a:r>
                      <a:endParaRPr lang="en-US" sz="2000" b="0" strike="noStrike" spc="-1">
                        <a:latin typeface="Arial"/>
                      </a:endParaRPr>
                    </a:p>
                    <a:p>
                      <a:pPr algn="ctr">
                        <a:lnSpc>
                          <a:spcPct val="100000"/>
                        </a:lnSpc>
                      </a:pPr>
                      <a:r>
                        <a:rPr lang="en-US" sz="2000" b="0" strike="noStrike" spc="-1">
                          <a:solidFill>
                            <a:srgbClr val="000000"/>
                          </a:solidFill>
                          <a:latin typeface="Arial"/>
                          <a:ea typeface="Arial Unicode MS"/>
                        </a:rPr>
                        <a:t>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latin typeface="Arial"/>
                          <a:ea typeface="Arial Unicode MS"/>
                        </a:rPr>
                        <a:t>Actual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latin typeface="Arial"/>
                          <a:ea typeface="Arial Unicode MS"/>
                        </a:rPr>
                        <a:t>Actual 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
        <p:nvSpPr>
          <p:cNvPr id="17" name="TextShape 1">
            <a:extLst>
              <a:ext uri="{FF2B5EF4-FFF2-40B4-BE49-F238E27FC236}">
                <a16:creationId xmlns:a16="http://schemas.microsoft.com/office/drawing/2014/main" id="{76234AF9-F0EF-1A49-BE95-8D351FC5D8F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3">
                                            <p:txEl>
                                              <p:pRg st="5" end="5"/>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3">
                                            <p:txEl>
                                              <p:pRg st="7" end="7"/>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ROC (Receiver Operating Characteristic) curve</a:t>
            </a:r>
            <a:endParaRPr lang="en-US" sz="3200" b="0" strike="noStrike" spc="-1" dirty="0">
              <a:latin typeface="Arial"/>
            </a:endParaRPr>
          </a:p>
        </p:txBody>
      </p:sp>
      <p:sp>
        <p:nvSpPr>
          <p:cNvPr id="498"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499"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500"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01"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02"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3"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04"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5"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sp>
      <p:sp>
        <p:nvSpPr>
          <p:cNvPr id="506"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507"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14" name="TextShape 1">
            <a:extLst>
              <a:ext uri="{FF2B5EF4-FFF2-40B4-BE49-F238E27FC236}">
                <a16:creationId xmlns:a16="http://schemas.microsoft.com/office/drawing/2014/main" id="{95591811-2710-3842-8C74-DD49DC26289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AUC (</a:t>
            </a:r>
            <a:r>
              <a:rPr lang="en-US" sz="2800" spc="-1" dirty="0">
                <a:solidFill>
                  <a:srgbClr val="000000"/>
                </a:solidFill>
                <a:latin typeface="Arial"/>
                <a:ea typeface="DejaVu Sans"/>
              </a:rPr>
              <a:t>a</a:t>
            </a:r>
            <a:r>
              <a:rPr lang="en-US" sz="2800" b="0" strike="noStrike" spc="-1" dirty="0">
                <a:solidFill>
                  <a:srgbClr val="000000"/>
                </a:solidFill>
                <a:latin typeface="Arial"/>
                <a:ea typeface="DejaVu Sans"/>
              </a:rPr>
              <a:t>rea under the ROC curve)</a:t>
            </a:r>
            <a:endParaRPr lang="en-US" sz="2800" b="0" strike="noStrike" spc="-1" dirty="0">
              <a:latin typeface="Arial"/>
            </a:endParaRPr>
          </a:p>
        </p:txBody>
      </p:sp>
      <p:sp>
        <p:nvSpPr>
          <p:cNvPr id="510"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511"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512"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13"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14"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5"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16"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7"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sp>
      <p:sp>
        <p:nvSpPr>
          <p:cNvPr id="518"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519"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sp>
      <p:sp>
        <p:nvSpPr>
          <p:cNvPr id="520" name="Line 13"/>
          <p:cNvSpPr/>
          <p:nvPr/>
        </p:nvSpPr>
        <p:spPr>
          <a:xfrm>
            <a:off x="3749040" y="5486400"/>
            <a:ext cx="548640" cy="73152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521" name="Line 14"/>
          <p:cNvSpPr/>
          <p:nvPr/>
        </p:nvSpPr>
        <p:spPr>
          <a:xfrm>
            <a:off x="4023360" y="4846320"/>
            <a:ext cx="1097280" cy="137160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522" name="Line 15"/>
          <p:cNvSpPr/>
          <p:nvPr/>
        </p:nvSpPr>
        <p:spPr>
          <a:xfrm>
            <a:off x="4389120" y="438912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523" name="Line 16"/>
          <p:cNvSpPr/>
          <p:nvPr/>
        </p:nvSpPr>
        <p:spPr>
          <a:xfrm>
            <a:off x="5029200" y="411480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524" name="Line 17"/>
          <p:cNvSpPr/>
          <p:nvPr/>
        </p:nvSpPr>
        <p:spPr>
          <a:xfrm>
            <a:off x="5486400" y="3657600"/>
            <a:ext cx="1097280" cy="128016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525" name="Line 18"/>
          <p:cNvSpPr/>
          <p:nvPr/>
        </p:nvSpPr>
        <p:spPr>
          <a:xfrm>
            <a:off x="6035040" y="3363840"/>
            <a:ext cx="548640" cy="640080"/>
          </a:xfrm>
          <a:prstGeom prst="line">
            <a:avLst/>
          </a:prstGeom>
          <a:ln w="0">
            <a:solidFill>
              <a:srgbClr val="000000"/>
            </a:solidFill>
          </a:ln>
        </p:spPr>
        <p:style>
          <a:lnRef idx="0">
            <a:scrgbClr r="0" g="0" b="0"/>
          </a:lnRef>
          <a:fillRef idx="0">
            <a:scrgbClr r="0" g="0" b="0"/>
          </a:fillRef>
          <a:effectRef idx="0">
            <a:scrgbClr r="0" g="0" b="0"/>
          </a:effectRef>
          <a:fontRef idx="minor"/>
        </p:style>
      </p:sp>
      <p:sp>
        <p:nvSpPr>
          <p:cNvPr id="20" name="TextShape 1">
            <a:extLst>
              <a:ext uri="{FF2B5EF4-FFF2-40B4-BE49-F238E27FC236}">
                <a16:creationId xmlns:a16="http://schemas.microsoft.com/office/drawing/2014/main" id="{76465D62-D598-9A46-9F59-B00BC3C71912}"/>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27" name="CustomShape 2"/>
              <p:cNvSpPr/>
              <p:nvPr/>
            </p:nvSpPr>
            <p:spPr>
              <a:xfrm>
                <a:off x="294468" y="1543011"/>
                <a:ext cx="9438468" cy="4864235"/>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Aft>
                    <a:spcPts val="1414"/>
                  </a:spcAft>
                </a:pPr>
                <a:endParaRPr lang="en-US" sz="1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compute the F</a:t>
                </a:r>
                <a:r>
                  <a:rPr lang="en-US" sz="3200" b="0" strike="noStrike" spc="-1" baseline="-25000" dirty="0">
                    <a:solidFill>
                      <a:srgbClr val="000000"/>
                    </a:solidFill>
                    <a:latin typeface="Arial"/>
                    <a:ea typeface="DejaVu Sans"/>
                  </a:rPr>
                  <a:t>β </a:t>
                </a:r>
                <a:r>
                  <a:rPr lang="en-US" sz="3200" b="0" strike="noStrike" spc="-1" dirty="0">
                    <a:solidFill>
                      <a:srgbClr val="000000"/>
                    </a:solidFill>
                    <a:latin typeface="Arial"/>
                    <a:ea typeface="DejaVu Sans"/>
                  </a:rPr>
                  <a:t>score:</a:t>
                </a: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When </a:t>
                </a:r>
                <a14:m>
                  <m:oMath xmlns:m="http://schemas.openxmlformats.org/officeDocument/2006/math">
                    <m:r>
                      <a:rPr lang="en-US" sz="3200" i="1" spc="-1" smtClean="0">
                        <a:solidFill>
                          <a:srgbClr val="000000"/>
                        </a:solidFill>
                        <a:latin typeface="Cambria Math" panose="02040503050406030204" pitchFamily="18" charset="0"/>
                        <a:ea typeface="Cambria Math" panose="02040503050406030204" pitchFamily="18" charset="0"/>
                      </a:rPr>
                      <m:t>𝛽</m:t>
                    </m:r>
                    <m:r>
                      <a:rPr lang="en-US" sz="3200" b="0" i="1" spc="-1" smtClean="0">
                        <a:solidFill>
                          <a:srgbClr val="000000"/>
                        </a:solidFill>
                        <a:latin typeface="Cambria Math" panose="02040503050406030204" pitchFamily="18" charset="0"/>
                        <a:ea typeface="Cambria Math" panose="02040503050406030204" pitchFamily="18" charset="0"/>
                      </a:rPr>
                      <m:t>&lt;1</m:t>
                    </m:r>
                  </m:oMath>
                </a14:m>
                <a:r>
                  <a:rPr lang="en-US" sz="3200" spc="-1" dirty="0">
                    <a:solidFill>
                      <a:srgbClr val="000000"/>
                    </a:solidFill>
                  </a:rPr>
                  <a:t>, precision is more important</a:t>
                </a: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The F</a:t>
                </a:r>
                <a:r>
                  <a:rPr lang="en-US" sz="3200" spc="-1" baseline="-25000" dirty="0">
                    <a:solidFill>
                      <a:srgbClr val="000000"/>
                    </a:solidFill>
                  </a:rPr>
                  <a:t>1</a:t>
                </a:r>
                <a:r>
                  <a:rPr lang="en-US" sz="3200" spc="-1" dirty="0">
                    <a:solidFill>
                      <a:srgbClr val="000000"/>
                    </a:solidFill>
                  </a:rPr>
                  <a:t> score is the most commonly-used in practice:</a:t>
                </a:r>
              </a:p>
              <a:p>
                <a:pPr marL="1022760" lvl="1" indent="-457200">
                  <a:spcAft>
                    <a:spcPts val="1414"/>
                  </a:spcAft>
                  <a:buClr>
                    <a:srgbClr val="000000"/>
                  </a:buClr>
                  <a:buSzPct val="80000"/>
                  <a:buFont typeface="Wingdings" pitchFamily="2" charset="2"/>
                  <a:buChar char="Ø"/>
                </a:pPr>
                <a:r>
                  <a:rPr lang="en-US" sz="3200" spc="-1" dirty="0">
                    <a:solidFill>
                      <a:srgbClr val="000000"/>
                    </a:solidFill>
                  </a:rPr>
                  <a:t>gives equal importance to precision and recall</a:t>
                </a:r>
              </a:p>
              <a:p>
                <a:pPr marL="565560" indent="-457200">
                  <a:spcAft>
                    <a:spcPts val="1414"/>
                  </a:spcAft>
                  <a:buClr>
                    <a:srgbClr val="000000"/>
                  </a:buClr>
                  <a:buSzPct val="80000"/>
                  <a:buFont typeface="Arial" panose="020B0604020202020204" pitchFamily="34" charset="0"/>
                  <a:buChar char="•"/>
                </a:pPr>
                <a:endParaRPr lang="en-US" sz="3200" spc="-1" dirty="0">
                  <a:solidFill>
                    <a:srgbClr val="000000"/>
                  </a:solidFill>
                </a:endParaRPr>
              </a:p>
              <a:p>
                <a:pPr marL="432000" indent="-323640">
                  <a:lnSpc>
                    <a:spcPct val="100000"/>
                  </a:lnSpc>
                  <a:spcAft>
                    <a:spcPts val="1414"/>
                  </a:spcAft>
                  <a:buClr>
                    <a:srgbClr val="000000"/>
                  </a:buClr>
                  <a:buSzPct val="45000"/>
                  <a:buFont typeface="Wingdings" charset="2"/>
                  <a:buChar char=""/>
                </a:pPr>
                <a:endParaRPr lang="en-US" sz="3200" b="0" strike="noStrike" spc="-1" dirty="0">
                  <a:latin typeface="Arial"/>
                </a:endParaRPr>
              </a:p>
            </p:txBody>
          </p:sp>
        </mc:Choice>
        <mc:Fallback>
          <p:sp>
            <p:nvSpPr>
              <p:cNvPr id="527" name="CustomShape 2"/>
              <p:cNvSpPr>
                <a:spLocks noRot="1" noChangeAspect="1" noMove="1" noResize="1" noEditPoints="1" noAdjustHandles="1" noChangeArrowheads="1" noChangeShapeType="1" noTextEdit="1"/>
              </p:cNvSpPr>
              <p:nvPr/>
            </p:nvSpPr>
            <p:spPr>
              <a:xfrm>
                <a:off x="294468" y="1543011"/>
                <a:ext cx="9438468" cy="4864235"/>
              </a:xfrm>
              <a:prstGeom prst="rect">
                <a:avLst/>
              </a:prstGeom>
              <a:blipFill>
                <a:blip r:embed="rId2"/>
                <a:stretch>
                  <a:fillRect r="-538" b="-16406"/>
                </a:stretch>
              </a:blipFill>
              <a:ln w="0">
                <a:noFill/>
              </a:ln>
            </p:spPr>
            <p:txBody>
              <a:bodyPr/>
              <a:lstStyle/>
              <a:p>
                <a:r>
                  <a:rPr lang="en-US">
                    <a:noFill/>
                  </a:rPr>
                  <a:t> </a:t>
                </a:r>
              </a:p>
            </p:txBody>
          </p:sp>
        </mc:Fallback>
      </mc:AlternateContent>
      <p:pic>
        <p:nvPicPr>
          <p:cNvPr id="528" name="Picture 372"/>
          <p:cNvPicPr/>
          <p:nvPr/>
        </p:nvPicPr>
        <p:blipFill>
          <a:blip r:embed="rId3"/>
          <a:stretch/>
        </p:blipFill>
        <p:spPr>
          <a:xfrm>
            <a:off x="1139040" y="2825712"/>
            <a:ext cx="7763760" cy="1272600"/>
          </a:xfrm>
          <a:prstGeom prst="rect">
            <a:avLst/>
          </a:prstGeom>
          <a:ln w="0">
            <a:noFill/>
          </a:ln>
        </p:spPr>
      </p:pic>
      <p:sp>
        <p:nvSpPr>
          <p:cNvPr id="5" name="TextShape 1">
            <a:extLst>
              <a:ext uri="{FF2B5EF4-FFF2-40B4-BE49-F238E27FC236}">
                <a16:creationId xmlns:a16="http://schemas.microsoft.com/office/drawing/2014/main" id="{981A07FE-BA05-D54E-91F4-C64143741817}"/>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Intersection over </a:t>
            </a:r>
            <a:r>
              <a:rPr lang="en-US" sz="3200" spc="-1" dirty="0">
                <a:solidFill>
                  <a:srgbClr val="000000"/>
                </a:solidFill>
                <a:latin typeface="Arial"/>
                <a:ea typeface="DejaVu Sans"/>
              </a:rPr>
              <a:t>U</a:t>
            </a:r>
            <a:r>
              <a:rPr lang="en-US" sz="3200" b="0" strike="noStrike" spc="-1" dirty="0">
                <a:solidFill>
                  <a:srgbClr val="000000"/>
                </a:solidFill>
                <a:latin typeface="Arial"/>
                <a:ea typeface="DejaVu Sans"/>
              </a:rPr>
              <a:t>nion (Jaccard index)</a:t>
            </a:r>
            <a:endParaRPr lang="en-US" sz="3200" b="0" strike="noStrike" spc="-1" dirty="0">
              <a:latin typeface="Arial"/>
            </a:endParaRPr>
          </a:p>
        </p:txBody>
      </p:sp>
      <p:pic>
        <p:nvPicPr>
          <p:cNvPr id="531" name="Picture 375"/>
          <p:cNvPicPr/>
          <p:nvPr/>
        </p:nvPicPr>
        <p:blipFill>
          <a:blip r:embed="rId2"/>
          <a:stretch/>
        </p:blipFill>
        <p:spPr>
          <a:xfrm>
            <a:off x="2297520" y="3070080"/>
            <a:ext cx="5491800" cy="3657240"/>
          </a:xfrm>
          <a:prstGeom prst="rect">
            <a:avLst/>
          </a:prstGeom>
          <a:ln w="0">
            <a:noFill/>
          </a:ln>
        </p:spPr>
      </p:pic>
      <p:sp>
        <p:nvSpPr>
          <p:cNvPr id="532" name="CustomShape 3"/>
          <p:cNvSpPr/>
          <p:nvPr/>
        </p:nvSpPr>
        <p:spPr>
          <a:xfrm>
            <a:off x="2596320" y="4278240"/>
            <a:ext cx="3565800" cy="1665000"/>
          </a:xfrm>
          <a:prstGeom prst="rect">
            <a:avLst/>
          </a:prstGeom>
          <a:noFill/>
          <a:ln w="54720">
            <a:solidFill>
              <a:srgbClr val="E6FF00"/>
            </a:solidFill>
            <a:round/>
          </a:ln>
        </p:spPr>
        <p:style>
          <a:lnRef idx="0">
            <a:scrgbClr r="0" g="0" b="0"/>
          </a:lnRef>
          <a:fillRef idx="0">
            <a:scrgbClr r="0" g="0" b="0"/>
          </a:fillRef>
          <a:effectRef idx="0">
            <a:scrgbClr r="0" g="0" b="0"/>
          </a:effectRef>
          <a:fontRef idx="minor"/>
        </p:style>
      </p:sp>
      <p:sp>
        <p:nvSpPr>
          <p:cNvPr id="533" name="CustomShape 4"/>
          <p:cNvSpPr/>
          <p:nvPr/>
        </p:nvSpPr>
        <p:spPr>
          <a:xfrm>
            <a:off x="3291840" y="4754880"/>
            <a:ext cx="3565800" cy="1665000"/>
          </a:xfrm>
          <a:prstGeom prst="rect">
            <a:avLst/>
          </a:prstGeom>
          <a:noFill/>
          <a:ln w="54720">
            <a:solidFill>
              <a:srgbClr val="00AE00"/>
            </a:solidFill>
            <a:round/>
          </a:ln>
        </p:spPr>
        <p:style>
          <a:lnRef idx="0">
            <a:scrgbClr r="0" g="0" b="0"/>
          </a:lnRef>
          <a:fillRef idx="0">
            <a:scrgbClr r="0" g="0" b="0"/>
          </a:fillRef>
          <a:effectRef idx="0">
            <a:scrgbClr r="0" g="0" b="0"/>
          </a:effectRef>
          <a:fontRef idx="minor"/>
        </p:style>
      </p:sp>
      <p:sp>
        <p:nvSpPr>
          <p:cNvPr id="7" name="TextShape 1">
            <a:extLst>
              <a:ext uri="{FF2B5EF4-FFF2-40B4-BE49-F238E27FC236}">
                <a16:creationId xmlns:a16="http://schemas.microsoft.com/office/drawing/2014/main" id="{2DF62522-7ED0-DF49-AFB6-84326B78B679}"/>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3327840" y="4782240"/>
            <a:ext cx="2842920" cy="1161000"/>
          </a:xfrm>
          <a:prstGeom prst="rect">
            <a:avLst/>
          </a:prstGeom>
          <a:solidFill>
            <a:srgbClr val="FF3333"/>
          </a:solidFill>
          <a:ln w="54720">
            <a:noFill/>
          </a:ln>
        </p:spPr>
        <p:style>
          <a:lnRef idx="0">
            <a:scrgbClr r="0" g="0" b="0"/>
          </a:lnRef>
          <a:fillRef idx="0">
            <a:scrgbClr r="0" g="0" b="0"/>
          </a:fillRef>
          <a:effectRef idx="0">
            <a:scrgbClr r="0" g="0" b="0"/>
          </a:effectRef>
          <a:fontRef idx="minor"/>
        </p:style>
      </p:sp>
      <p:sp>
        <p:nvSpPr>
          <p:cNvPr id="536" name="CustomShape 3"/>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Intersection over Union (Jaccard index)</a:t>
            </a:r>
            <a:endParaRPr lang="en-US" sz="3200" spc="-1" dirty="0"/>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Correct detection if J(A,B) &gt; 0.5</a:t>
            </a:r>
            <a:endParaRPr lang="en-US" sz="3200" b="0" strike="noStrike" spc="-1" dirty="0">
              <a:latin typeface="Arial"/>
            </a:endParaRPr>
          </a:p>
        </p:txBody>
      </p:sp>
      <p:sp>
        <p:nvSpPr>
          <p:cNvPr id="537" name="CustomShape 4"/>
          <p:cNvSpPr/>
          <p:nvPr/>
        </p:nvSpPr>
        <p:spPr>
          <a:xfrm>
            <a:off x="2596320" y="4278240"/>
            <a:ext cx="3565800" cy="1665000"/>
          </a:xfrm>
          <a:prstGeom prst="rect">
            <a:avLst/>
          </a:prstGeom>
          <a:solidFill>
            <a:srgbClr val="FF8080">
              <a:alpha val="50000"/>
            </a:srgbClr>
          </a:solidFill>
          <a:ln w="54720">
            <a:solidFill>
              <a:srgbClr val="E6FF00"/>
            </a:solidFill>
            <a:round/>
          </a:ln>
        </p:spPr>
        <p:style>
          <a:lnRef idx="0">
            <a:scrgbClr r="0" g="0" b="0"/>
          </a:lnRef>
          <a:fillRef idx="0">
            <a:scrgbClr r="0" g="0" b="0"/>
          </a:fillRef>
          <a:effectRef idx="0">
            <a:scrgbClr r="0" g="0" b="0"/>
          </a:effectRef>
          <a:fontRef idx="minor"/>
        </p:style>
      </p:sp>
      <p:sp>
        <p:nvSpPr>
          <p:cNvPr id="538" name="CustomShape 5"/>
          <p:cNvSpPr/>
          <p:nvPr/>
        </p:nvSpPr>
        <p:spPr>
          <a:xfrm>
            <a:off x="3291840" y="4754880"/>
            <a:ext cx="3565800" cy="1665000"/>
          </a:xfrm>
          <a:prstGeom prst="rect">
            <a:avLst/>
          </a:prstGeom>
          <a:solidFill>
            <a:srgbClr val="FF8080">
              <a:alpha val="50000"/>
            </a:srgbClr>
          </a:solidFill>
          <a:ln w="54720">
            <a:solidFill>
              <a:srgbClr val="00AE00"/>
            </a:solidFill>
            <a:round/>
          </a:ln>
        </p:spPr>
        <p:style>
          <a:lnRef idx="0">
            <a:scrgbClr r="0" g="0" b="0"/>
          </a:lnRef>
          <a:fillRef idx="0">
            <a:scrgbClr r="0" g="0" b="0"/>
          </a:fillRef>
          <a:effectRef idx="0">
            <a:scrgbClr r="0" g="0" b="0"/>
          </a:effectRef>
          <a:fontRef idx="minor"/>
        </p:style>
      </p:sp>
      <p:sp>
        <p:nvSpPr>
          <p:cNvPr id="7" name="TextShape 1">
            <a:extLst>
              <a:ext uri="{FF2B5EF4-FFF2-40B4-BE49-F238E27FC236}">
                <a16:creationId xmlns:a16="http://schemas.microsoft.com/office/drawing/2014/main" id="{70F74C05-3B87-9A40-9519-4767C7452BC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0" name="CustomShape 2"/>
          <p:cNvSpPr/>
          <p:nvPr/>
        </p:nvSpPr>
        <p:spPr>
          <a:xfrm>
            <a:off x="504000" y="187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Mean squared error (MSE)</a:t>
            </a:r>
            <a:endParaRPr lang="en-US" sz="3200" b="0" strike="noStrike" spc="-1" dirty="0">
              <a:latin typeface="Arial"/>
            </a:endParaRPr>
          </a:p>
        </p:txBody>
      </p:sp>
      <p:pic>
        <p:nvPicPr>
          <p:cNvPr id="541" name="Picture 385"/>
          <p:cNvPicPr/>
          <p:nvPr/>
        </p:nvPicPr>
        <p:blipFill>
          <a:blip r:embed="rId2"/>
          <a:stretch/>
        </p:blipFill>
        <p:spPr>
          <a:xfrm>
            <a:off x="2743200" y="3671280"/>
            <a:ext cx="3840120" cy="3771000"/>
          </a:xfrm>
          <a:prstGeom prst="rect">
            <a:avLst/>
          </a:prstGeom>
          <a:ln w="0">
            <a:noFill/>
          </a:ln>
        </p:spPr>
      </p:pic>
      <p:pic>
        <p:nvPicPr>
          <p:cNvPr id="542" name="Picture 386"/>
          <p:cNvPicPr/>
          <p:nvPr/>
        </p:nvPicPr>
        <p:blipFill>
          <a:blip r:embed="rId3"/>
          <a:stretch/>
        </p:blipFill>
        <p:spPr>
          <a:xfrm>
            <a:off x="2885040" y="2527200"/>
            <a:ext cx="4155480" cy="10965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80"/>
            <a:ext cx="9071640" cy="5543902"/>
          </a:xfrm>
        </p:spPr>
        <p:txBody>
          <a:bodyPr/>
          <a:lstStyle/>
          <a:p>
            <a:pPr marL="457200" indent="-457200">
              <a:buFont typeface="Arial" panose="020B0604020202020204" pitchFamily="34" charset="0"/>
              <a:buChar char="•"/>
            </a:pPr>
            <a:r>
              <a:rPr lang="en-US" sz="2600" b="1" dirty="0"/>
              <a:t>Training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Banana language: </a:t>
            </a:r>
          </a:p>
          <a:p>
            <a:pPr marL="457200" lvl="1"/>
            <a:r>
              <a:rPr lang="en-US" sz="2600" dirty="0" err="1"/>
              <a:t>baboi</a:t>
            </a:r>
            <a:r>
              <a:rPr lang="en-US" sz="2600" dirty="0"/>
              <a:t>, </a:t>
            </a:r>
            <a:r>
              <a:rPr lang="en-US" sz="2600" dirty="0" err="1"/>
              <a:t>bananonina</a:t>
            </a:r>
            <a:r>
              <a:rPr lang="en-US" sz="2600" dirty="0"/>
              <a:t>, bello, </a:t>
            </a:r>
            <a:r>
              <a:rPr lang="en-US" sz="2600" dirty="0" err="1"/>
              <a:t>hana</a:t>
            </a:r>
            <a:r>
              <a:rPr lang="en-US" sz="2600" dirty="0"/>
              <a:t>, stupa</a:t>
            </a:r>
          </a:p>
          <a:p>
            <a:pPr marL="457200" lvl="1" indent="-457200">
              <a:buFont typeface="Wingdings" pitchFamily="2" charset="2"/>
              <a:buChar char="Ø"/>
            </a:pPr>
            <a:endParaRPr lang="en-US" sz="1200" dirty="0"/>
          </a:p>
          <a:p>
            <a:pPr marL="457200" lvl="1" indent="-457200">
              <a:buFont typeface="Wingdings" pitchFamily="2" charset="2"/>
              <a:buChar char="Ø"/>
            </a:pPr>
            <a:r>
              <a:rPr lang="en-US" sz="2600" dirty="0"/>
              <a:t>Furbish: </a:t>
            </a:r>
          </a:p>
          <a:p>
            <a:pPr marL="457200" lvl="1"/>
            <a:r>
              <a:rPr lang="en-US" sz="2600" dirty="0"/>
              <a:t>doo, dah, </a:t>
            </a:r>
            <a:r>
              <a:rPr lang="en-US" sz="2600" dirty="0" err="1"/>
              <a:t>toh</a:t>
            </a:r>
            <a:r>
              <a:rPr lang="en-US" sz="2600" dirty="0"/>
              <a:t>, </a:t>
            </a:r>
            <a:r>
              <a:rPr lang="en-US" sz="2600" dirty="0" err="1"/>
              <a:t>yoo</a:t>
            </a:r>
            <a:r>
              <a:rPr lang="en-US" sz="2600" dirty="0"/>
              <a:t>, dah-boo, </a:t>
            </a:r>
            <a:r>
              <a:rPr lang="en-US" sz="2600" dirty="0" err="1"/>
              <a:t>ee-tay</a:t>
            </a: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b="1" dirty="0"/>
              <a:t>Test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gelato</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What is the language?</a:t>
            </a:r>
          </a:p>
          <a:p>
            <a:pPr marL="457200" indent="-457200">
              <a:buFont typeface="Arial" panose="020B0604020202020204" pitchFamily="34" charset="0"/>
              <a:buChar char="•"/>
            </a:pPr>
            <a:r>
              <a:rPr lang="en-US" sz="2600" dirty="0"/>
              <a:t>Why?</a:t>
            </a:r>
          </a:p>
          <a:p>
            <a:pPr marL="457200" indent="-457200">
              <a:buFont typeface="Arial" panose="020B0604020202020204" pitchFamily="34" charset="0"/>
              <a:buChar char="•"/>
            </a:pPr>
            <a:r>
              <a:rPr lang="en-US" sz="2600" dirty="0">
                <a:solidFill>
                  <a:srgbClr val="FF0000"/>
                </a:solidFill>
              </a:rPr>
              <a:t>Learning is hard without establishing the hypothesis class!</a:t>
            </a:r>
          </a:p>
        </p:txBody>
      </p:sp>
      <p:sp>
        <p:nvSpPr>
          <p:cNvPr id="2" name="Title 1"/>
          <p:cNvSpPr>
            <a:spLocks noGrp="1"/>
          </p:cNvSpPr>
          <p:nvPr>
            <p:ph type="title"/>
          </p:nvPr>
        </p:nvSpPr>
        <p:spPr/>
        <p:txBody>
          <a:bodyPr/>
          <a:lstStyle/>
          <a:p>
            <a:pPr algn="ctr"/>
            <a:r>
              <a:rPr lang="en-US" sz="3600" dirty="0"/>
              <a:t>Classification into Banana or Furbish</a:t>
            </a:r>
          </a:p>
        </p:txBody>
      </p:sp>
      <p:pic>
        <p:nvPicPr>
          <p:cNvPr id="7" name="Picture 6">
            <a:extLst>
              <a:ext uri="{FF2B5EF4-FFF2-40B4-BE49-F238E27FC236}">
                <a16:creationId xmlns:a16="http://schemas.microsoft.com/office/drawing/2014/main" id="{6FDE3F74-EE82-C843-95C1-65BE9502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928" y="1441968"/>
            <a:ext cx="1884219" cy="1884219"/>
          </a:xfrm>
          <a:prstGeom prst="rect">
            <a:avLst/>
          </a:prstGeom>
        </p:spPr>
      </p:pic>
      <p:pic>
        <p:nvPicPr>
          <p:cNvPr id="9" name="Picture 8">
            <a:extLst>
              <a:ext uri="{FF2B5EF4-FFF2-40B4-BE49-F238E27FC236}">
                <a16:creationId xmlns:a16="http://schemas.microsoft.com/office/drawing/2014/main" id="{33250C34-1A40-8C45-BFD1-5671D488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054" y="3476338"/>
            <a:ext cx="2004937" cy="2014394"/>
          </a:xfrm>
          <a:prstGeom prst="rect">
            <a:avLst/>
          </a:prstGeom>
        </p:spPr>
      </p:pic>
    </p:spTree>
    <p:extLst>
      <p:ext uri="{BB962C8B-B14F-4D97-AF65-F5344CB8AC3E}">
        <p14:creationId xmlns:p14="http://schemas.microsoft.com/office/powerpoint/2010/main" val="1013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4"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45" name="Picture 389"/>
          <p:cNvPicPr/>
          <p:nvPr/>
        </p:nvPicPr>
        <p:blipFill>
          <a:blip r:embed="rId2"/>
          <a:stretch/>
        </p:blipFill>
        <p:spPr>
          <a:xfrm>
            <a:off x="486720" y="2926080"/>
            <a:ext cx="1596600" cy="1462680"/>
          </a:xfrm>
          <a:prstGeom prst="rect">
            <a:avLst/>
          </a:prstGeom>
          <a:ln w="0">
            <a:noFill/>
          </a:ln>
        </p:spPr>
      </p:pic>
      <p:pic>
        <p:nvPicPr>
          <p:cNvPr id="546" name="Picture 390"/>
          <p:cNvPicPr/>
          <p:nvPr/>
        </p:nvPicPr>
        <p:blipFill>
          <a:blip r:embed="rId3"/>
          <a:stretch/>
        </p:blipFill>
        <p:spPr>
          <a:xfrm>
            <a:off x="2262240" y="2934360"/>
            <a:ext cx="1084680" cy="1446120"/>
          </a:xfrm>
          <a:prstGeom prst="rect">
            <a:avLst/>
          </a:prstGeom>
          <a:ln w="0">
            <a:noFill/>
          </a:ln>
        </p:spPr>
      </p:pic>
      <p:pic>
        <p:nvPicPr>
          <p:cNvPr id="547" name="Picture 391"/>
          <p:cNvPicPr/>
          <p:nvPr/>
        </p:nvPicPr>
        <p:blipFill>
          <a:blip r:embed="rId4"/>
          <a:stretch/>
        </p:blipFill>
        <p:spPr>
          <a:xfrm>
            <a:off x="3512520" y="2930040"/>
            <a:ext cx="1940400" cy="1455120"/>
          </a:xfrm>
          <a:prstGeom prst="rect">
            <a:avLst/>
          </a:prstGeom>
          <a:ln w="0">
            <a:noFill/>
          </a:ln>
        </p:spPr>
      </p:pic>
      <p:pic>
        <p:nvPicPr>
          <p:cNvPr id="548" name="Picture 392"/>
          <p:cNvPicPr/>
          <p:nvPr/>
        </p:nvPicPr>
        <p:blipFill>
          <a:blip r:embed="rId5"/>
          <a:stretch/>
        </p:blipFill>
        <p:spPr>
          <a:xfrm>
            <a:off x="5600160" y="2930040"/>
            <a:ext cx="1940400" cy="1455120"/>
          </a:xfrm>
          <a:prstGeom prst="rect">
            <a:avLst/>
          </a:prstGeom>
          <a:ln w="0">
            <a:noFill/>
          </a:ln>
        </p:spPr>
      </p:pic>
      <p:pic>
        <p:nvPicPr>
          <p:cNvPr id="549" name="Picture 393"/>
          <p:cNvPicPr/>
          <p:nvPr/>
        </p:nvPicPr>
        <p:blipFill>
          <a:blip r:embed="rId6"/>
          <a:stretch/>
        </p:blipFill>
        <p:spPr>
          <a:xfrm>
            <a:off x="7703280" y="2937600"/>
            <a:ext cx="1919880" cy="1439640"/>
          </a:xfrm>
          <a:prstGeom prst="rect">
            <a:avLst/>
          </a:prstGeom>
          <a:ln w="0">
            <a:noFill/>
          </a:ln>
        </p:spPr>
      </p:pic>
      <p:pic>
        <p:nvPicPr>
          <p:cNvPr id="550" name="Picture 394"/>
          <p:cNvPicPr/>
          <p:nvPr/>
        </p:nvPicPr>
        <p:blipFill>
          <a:blip r:embed="rId2"/>
          <a:stretch/>
        </p:blipFill>
        <p:spPr>
          <a:xfrm>
            <a:off x="1728000" y="5666400"/>
            <a:ext cx="1596600" cy="1462680"/>
          </a:xfrm>
          <a:prstGeom prst="rect">
            <a:avLst/>
          </a:prstGeom>
          <a:ln w="0">
            <a:noFill/>
          </a:ln>
        </p:spPr>
      </p:pic>
      <p:pic>
        <p:nvPicPr>
          <p:cNvPr id="551" name="Picture 395"/>
          <p:cNvPicPr/>
          <p:nvPr/>
        </p:nvPicPr>
        <p:blipFill>
          <a:blip r:embed="rId3"/>
          <a:stretch/>
        </p:blipFill>
        <p:spPr>
          <a:xfrm>
            <a:off x="479520" y="5674680"/>
            <a:ext cx="1084680" cy="1446120"/>
          </a:xfrm>
          <a:prstGeom prst="rect">
            <a:avLst/>
          </a:prstGeom>
          <a:ln w="0">
            <a:noFill/>
          </a:ln>
        </p:spPr>
      </p:pic>
      <p:pic>
        <p:nvPicPr>
          <p:cNvPr id="552" name="Picture 396"/>
          <p:cNvPicPr/>
          <p:nvPr/>
        </p:nvPicPr>
        <p:blipFill>
          <a:blip r:embed="rId4"/>
          <a:stretch/>
        </p:blipFill>
        <p:spPr>
          <a:xfrm>
            <a:off x="3493800" y="5670360"/>
            <a:ext cx="1940400" cy="1455120"/>
          </a:xfrm>
          <a:prstGeom prst="rect">
            <a:avLst/>
          </a:prstGeom>
          <a:ln w="0">
            <a:noFill/>
          </a:ln>
        </p:spPr>
      </p:pic>
      <p:pic>
        <p:nvPicPr>
          <p:cNvPr id="553" name="Picture 397"/>
          <p:cNvPicPr/>
          <p:nvPr/>
        </p:nvPicPr>
        <p:blipFill>
          <a:blip r:embed="rId5"/>
          <a:stretch/>
        </p:blipFill>
        <p:spPr>
          <a:xfrm>
            <a:off x="7705440" y="5670360"/>
            <a:ext cx="1940400" cy="1455120"/>
          </a:xfrm>
          <a:prstGeom prst="rect">
            <a:avLst/>
          </a:prstGeom>
          <a:ln w="0">
            <a:noFill/>
          </a:ln>
        </p:spPr>
      </p:pic>
      <p:pic>
        <p:nvPicPr>
          <p:cNvPr id="554" name="Picture 398"/>
          <p:cNvPicPr/>
          <p:nvPr/>
        </p:nvPicPr>
        <p:blipFill>
          <a:blip r:embed="rId6"/>
          <a:stretch/>
        </p:blipFill>
        <p:spPr>
          <a:xfrm>
            <a:off x="5596560" y="5677920"/>
            <a:ext cx="1919880" cy="143964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56"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Kendall Tau correlation:</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Ordinal measure based on counting concordant (P) and discordant (Q) pairs:</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57" name="Picture 401"/>
          <p:cNvPicPr/>
          <p:nvPr/>
        </p:nvPicPr>
        <p:blipFill>
          <a:blip r:embed="rId2"/>
          <a:stretch/>
        </p:blipFill>
        <p:spPr>
          <a:xfrm>
            <a:off x="3923640" y="2704320"/>
            <a:ext cx="2257920" cy="1338120"/>
          </a:xfrm>
          <a:prstGeom prst="rect">
            <a:avLst/>
          </a:prstGeom>
          <a:ln w="0">
            <a:noFill/>
          </a:ln>
        </p:spPr>
      </p:pic>
      <p:pic>
        <p:nvPicPr>
          <p:cNvPr id="558" name="Picture 402"/>
          <p:cNvPicPr/>
          <p:nvPr/>
        </p:nvPicPr>
        <p:blipFill>
          <a:blip r:embed="rId3"/>
          <a:stretch/>
        </p:blipFill>
        <p:spPr>
          <a:xfrm>
            <a:off x="1392120" y="5466960"/>
            <a:ext cx="7512120" cy="584280"/>
          </a:xfrm>
          <a:prstGeom prst="rect">
            <a:avLst/>
          </a:prstGeom>
          <a:ln w="0">
            <a:noFill/>
          </a:ln>
        </p:spPr>
      </p:pic>
      <p:pic>
        <p:nvPicPr>
          <p:cNvPr id="559" name="Picture 403"/>
          <p:cNvPicPr/>
          <p:nvPr/>
        </p:nvPicPr>
        <p:blipFill>
          <a:blip r:embed="rId4"/>
          <a:stretch/>
        </p:blipFill>
        <p:spPr>
          <a:xfrm>
            <a:off x="1378800" y="6309360"/>
            <a:ext cx="7581960" cy="60516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pic>
        <p:nvPicPr>
          <p:cNvPr id="562" name="Picture 406"/>
          <p:cNvPicPr/>
          <p:nvPr/>
        </p:nvPicPr>
        <p:blipFill>
          <a:blip r:embed="rId2"/>
          <a:stretch/>
        </p:blipFill>
        <p:spPr>
          <a:xfrm>
            <a:off x="486720" y="2926080"/>
            <a:ext cx="1596600" cy="1462680"/>
          </a:xfrm>
          <a:prstGeom prst="rect">
            <a:avLst/>
          </a:prstGeom>
          <a:ln w="0">
            <a:noFill/>
          </a:ln>
        </p:spPr>
      </p:pic>
      <p:pic>
        <p:nvPicPr>
          <p:cNvPr id="563" name="Picture 407"/>
          <p:cNvPicPr/>
          <p:nvPr/>
        </p:nvPicPr>
        <p:blipFill>
          <a:blip r:embed="rId3"/>
          <a:stretch/>
        </p:blipFill>
        <p:spPr>
          <a:xfrm>
            <a:off x="7703280" y="2937600"/>
            <a:ext cx="1919880" cy="1439640"/>
          </a:xfrm>
          <a:prstGeom prst="rect">
            <a:avLst/>
          </a:prstGeom>
          <a:ln w="0">
            <a:noFill/>
          </a:ln>
        </p:spPr>
      </p:pic>
      <p:pic>
        <p:nvPicPr>
          <p:cNvPr id="564" name="Picture 408"/>
          <p:cNvPicPr/>
          <p:nvPr/>
        </p:nvPicPr>
        <p:blipFill>
          <a:blip r:embed="rId2"/>
          <a:stretch/>
        </p:blipFill>
        <p:spPr>
          <a:xfrm>
            <a:off x="1728000" y="5666400"/>
            <a:ext cx="1596600" cy="1462680"/>
          </a:xfrm>
          <a:prstGeom prst="rect">
            <a:avLst/>
          </a:prstGeom>
          <a:ln w="0">
            <a:noFill/>
          </a:ln>
        </p:spPr>
      </p:pic>
      <p:pic>
        <p:nvPicPr>
          <p:cNvPr id="565" name="Picture 409"/>
          <p:cNvPicPr/>
          <p:nvPr/>
        </p:nvPicPr>
        <p:blipFill>
          <a:blip r:embed="rId3"/>
          <a:stretch/>
        </p:blipFill>
        <p:spPr>
          <a:xfrm>
            <a:off x="5596560" y="5677920"/>
            <a:ext cx="1919880" cy="1439640"/>
          </a:xfrm>
          <a:prstGeom prst="rect">
            <a:avLst/>
          </a:prstGeom>
          <a:ln w="0">
            <a:noFill/>
          </a:ln>
        </p:spPr>
      </p:pic>
      <p:sp>
        <p:nvSpPr>
          <p:cNvPr id="8" name="CustomShape 2">
            <a:extLst>
              <a:ext uri="{FF2B5EF4-FFF2-40B4-BE49-F238E27FC236}">
                <a16:creationId xmlns:a16="http://schemas.microsoft.com/office/drawing/2014/main" id="{8815C875-C82A-9843-A1E4-1B1AC8A97D79}"/>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pic>
        <p:nvPicPr>
          <p:cNvPr id="568" name="Picture 412"/>
          <p:cNvPicPr/>
          <p:nvPr/>
        </p:nvPicPr>
        <p:blipFill>
          <a:blip r:embed="rId2"/>
          <a:stretch/>
        </p:blipFill>
        <p:spPr>
          <a:xfrm>
            <a:off x="486720" y="2926080"/>
            <a:ext cx="1596600" cy="1462680"/>
          </a:xfrm>
          <a:prstGeom prst="rect">
            <a:avLst/>
          </a:prstGeom>
          <a:ln w="0">
            <a:noFill/>
          </a:ln>
        </p:spPr>
      </p:pic>
      <p:pic>
        <p:nvPicPr>
          <p:cNvPr id="569" name="Picture 413"/>
          <p:cNvPicPr/>
          <p:nvPr/>
        </p:nvPicPr>
        <p:blipFill>
          <a:blip r:embed="rId3"/>
          <a:stretch/>
        </p:blipFill>
        <p:spPr>
          <a:xfrm>
            <a:off x="2262240" y="2934360"/>
            <a:ext cx="1084680" cy="1446120"/>
          </a:xfrm>
          <a:prstGeom prst="rect">
            <a:avLst/>
          </a:prstGeom>
          <a:ln w="0">
            <a:noFill/>
          </a:ln>
        </p:spPr>
      </p:pic>
      <p:pic>
        <p:nvPicPr>
          <p:cNvPr id="570" name="Picture 414"/>
          <p:cNvPicPr/>
          <p:nvPr/>
        </p:nvPicPr>
        <p:blipFill>
          <a:blip r:embed="rId2"/>
          <a:stretch/>
        </p:blipFill>
        <p:spPr>
          <a:xfrm>
            <a:off x="1728000" y="5666400"/>
            <a:ext cx="1596600" cy="1462680"/>
          </a:xfrm>
          <a:prstGeom prst="rect">
            <a:avLst/>
          </a:prstGeom>
          <a:ln w="0">
            <a:noFill/>
          </a:ln>
        </p:spPr>
      </p:pic>
      <p:pic>
        <p:nvPicPr>
          <p:cNvPr id="571" name="Picture 415"/>
          <p:cNvPicPr/>
          <p:nvPr/>
        </p:nvPicPr>
        <p:blipFill>
          <a:blip r:embed="rId3"/>
          <a:stretch/>
        </p:blipFill>
        <p:spPr>
          <a:xfrm>
            <a:off x="479520" y="5674680"/>
            <a:ext cx="1084680" cy="1446120"/>
          </a:xfrm>
          <a:prstGeom prst="rect">
            <a:avLst/>
          </a:prstGeom>
          <a:ln w="0">
            <a:noFill/>
          </a:ln>
        </p:spPr>
      </p:pic>
      <p:sp>
        <p:nvSpPr>
          <p:cNvPr id="8" name="CustomShape 2">
            <a:extLst>
              <a:ext uri="{FF2B5EF4-FFF2-40B4-BE49-F238E27FC236}">
                <a16:creationId xmlns:a16="http://schemas.microsoft.com/office/drawing/2014/main" id="{8E941806-6061-0F4D-9B25-2FFA96859933}"/>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73"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marL="108360">
              <a:lnSpc>
                <a:spcPct val="100000"/>
              </a:lnSpc>
              <a:spcAft>
                <a:spcPts val="1414"/>
              </a:spcAft>
              <a:buClr>
                <a:srgbClr val="000000"/>
              </a:buClr>
              <a:buSzPct val="45000"/>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 Q =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74" name="Picture 418"/>
          <p:cNvPicPr/>
          <p:nvPr/>
        </p:nvPicPr>
        <p:blipFill>
          <a:blip r:embed="rId2"/>
          <a:stretch/>
        </p:blipFill>
        <p:spPr>
          <a:xfrm>
            <a:off x="486720" y="2926080"/>
            <a:ext cx="1596600" cy="1462680"/>
          </a:xfrm>
          <a:prstGeom prst="rect">
            <a:avLst/>
          </a:prstGeom>
          <a:ln w="0">
            <a:noFill/>
          </a:ln>
        </p:spPr>
      </p:pic>
      <p:pic>
        <p:nvPicPr>
          <p:cNvPr id="575" name="Picture 419"/>
          <p:cNvPicPr/>
          <p:nvPr/>
        </p:nvPicPr>
        <p:blipFill>
          <a:blip r:embed="rId3"/>
          <a:stretch/>
        </p:blipFill>
        <p:spPr>
          <a:xfrm>
            <a:off x="2262240" y="2934360"/>
            <a:ext cx="1084680" cy="1446120"/>
          </a:xfrm>
          <a:prstGeom prst="rect">
            <a:avLst/>
          </a:prstGeom>
          <a:ln w="0">
            <a:noFill/>
          </a:ln>
        </p:spPr>
      </p:pic>
      <p:pic>
        <p:nvPicPr>
          <p:cNvPr id="576" name="Picture 420"/>
          <p:cNvPicPr/>
          <p:nvPr/>
        </p:nvPicPr>
        <p:blipFill>
          <a:blip r:embed="rId4"/>
          <a:stretch/>
        </p:blipFill>
        <p:spPr>
          <a:xfrm>
            <a:off x="3512520" y="2930040"/>
            <a:ext cx="1940400" cy="1455120"/>
          </a:xfrm>
          <a:prstGeom prst="rect">
            <a:avLst/>
          </a:prstGeom>
          <a:ln w="0">
            <a:noFill/>
          </a:ln>
        </p:spPr>
      </p:pic>
      <p:pic>
        <p:nvPicPr>
          <p:cNvPr id="577" name="Picture 421"/>
          <p:cNvPicPr/>
          <p:nvPr/>
        </p:nvPicPr>
        <p:blipFill>
          <a:blip r:embed="rId5"/>
          <a:stretch/>
        </p:blipFill>
        <p:spPr>
          <a:xfrm>
            <a:off x="5600160" y="2930040"/>
            <a:ext cx="1940400" cy="1455120"/>
          </a:xfrm>
          <a:prstGeom prst="rect">
            <a:avLst/>
          </a:prstGeom>
          <a:ln w="0">
            <a:noFill/>
          </a:ln>
        </p:spPr>
      </p:pic>
      <p:pic>
        <p:nvPicPr>
          <p:cNvPr id="578" name="Picture 422"/>
          <p:cNvPicPr/>
          <p:nvPr/>
        </p:nvPicPr>
        <p:blipFill>
          <a:blip r:embed="rId6"/>
          <a:stretch/>
        </p:blipFill>
        <p:spPr>
          <a:xfrm>
            <a:off x="7703280" y="2937600"/>
            <a:ext cx="1919880" cy="1439640"/>
          </a:xfrm>
          <a:prstGeom prst="rect">
            <a:avLst/>
          </a:prstGeom>
          <a:ln w="0">
            <a:noFill/>
          </a:ln>
        </p:spPr>
      </p:pic>
      <p:pic>
        <p:nvPicPr>
          <p:cNvPr id="579" name="Picture 423"/>
          <p:cNvPicPr/>
          <p:nvPr/>
        </p:nvPicPr>
        <p:blipFill>
          <a:blip r:embed="rId2"/>
          <a:stretch/>
        </p:blipFill>
        <p:spPr>
          <a:xfrm>
            <a:off x="1728000" y="5666400"/>
            <a:ext cx="1596600" cy="1462680"/>
          </a:xfrm>
          <a:prstGeom prst="rect">
            <a:avLst/>
          </a:prstGeom>
          <a:ln w="0">
            <a:noFill/>
          </a:ln>
        </p:spPr>
      </p:pic>
      <p:pic>
        <p:nvPicPr>
          <p:cNvPr id="580" name="Picture 424"/>
          <p:cNvPicPr/>
          <p:nvPr/>
        </p:nvPicPr>
        <p:blipFill>
          <a:blip r:embed="rId3"/>
          <a:stretch/>
        </p:blipFill>
        <p:spPr>
          <a:xfrm>
            <a:off x="479520" y="5674680"/>
            <a:ext cx="1084680" cy="1446120"/>
          </a:xfrm>
          <a:prstGeom prst="rect">
            <a:avLst/>
          </a:prstGeom>
          <a:ln w="0">
            <a:noFill/>
          </a:ln>
        </p:spPr>
      </p:pic>
      <p:pic>
        <p:nvPicPr>
          <p:cNvPr id="581" name="Picture 425"/>
          <p:cNvPicPr/>
          <p:nvPr/>
        </p:nvPicPr>
        <p:blipFill>
          <a:blip r:embed="rId4"/>
          <a:stretch/>
        </p:blipFill>
        <p:spPr>
          <a:xfrm>
            <a:off x="3493800" y="5670360"/>
            <a:ext cx="1940400" cy="1455120"/>
          </a:xfrm>
          <a:prstGeom prst="rect">
            <a:avLst/>
          </a:prstGeom>
          <a:ln w="0">
            <a:noFill/>
          </a:ln>
        </p:spPr>
      </p:pic>
      <p:pic>
        <p:nvPicPr>
          <p:cNvPr id="582" name="Picture 426"/>
          <p:cNvPicPr/>
          <p:nvPr/>
        </p:nvPicPr>
        <p:blipFill>
          <a:blip r:embed="rId5"/>
          <a:stretch/>
        </p:blipFill>
        <p:spPr>
          <a:xfrm>
            <a:off x="7705440" y="5670360"/>
            <a:ext cx="1940400" cy="1455120"/>
          </a:xfrm>
          <a:prstGeom prst="rect">
            <a:avLst/>
          </a:prstGeom>
          <a:ln w="0">
            <a:noFill/>
          </a:ln>
        </p:spPr>
      </p:pic>
      <p:pic>
        <p:nvPicPr>
          <p:cNvPr id="583" name="Picture 427"/>
          <p:cNvPicPr/>
          <p:nvPr/>
        </p:nvPicPr>
        <p:blipFill>
          <a:blip r:embed="rId6"/>
          <a:stretch/>
        </p:blipFill>
        <p:spPr>
          <a:xfrm>
            <a:off x="5596560" y="5677920"/>
            <a:ext cx="1919880" cy="143964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85"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8, Q = 2, Kendall Tau = (8-2) / 10 = 0.6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86" name="Picture 430"/>
          <p:cNvPicPr/>
          <p:nvPr/>
        </p:nvPicPr>
        <p:blipFill>
          <a:blip r:embed="rId2"/>
          <a:stretch/>
        </p:blipFill>
        <p:spPr>
          <a:xfrm>
            <a:off x="486720" y="2926080"/>
            <a:ext cx="1596600" cy="1462680"/>
          </a:xfrm>
          <a:prstGeom prst="rect">
            <a:avLst/>
          </a:prstGeom>
          <a:ln w="0">
            <a:noFill/>
          </a:ln>
        </p:spPr>
      </p:pic>
      <p:pic>
        <p:nvPicPr>
          <p:cNvPr id="587" name="Picture 431"/>
          <p:cNvPicPr/>
          <p:nvPr/>
        </p:nvPicPr>
        <p:blipFill>
          <a:blip r:embed="rId3"/>
          <a:stretch/>
        </p:blipFill>
        <p:spPr>
          <a:xfrm>
            <a:off x="2262240" y="2934360"/>
            <a:ext cx="1084680" cy="1446120"/>
          </a:xfrm>
          <a:prstGeom prst="rect">
            <a:avLst/>
          </a:prstGeom>
          <a:ln w="0">
            <a:noFill/>
          </a:ln>
        </p:spPr>
      </p:pic>
      <p:pic>
        <p:nvPicPr>
          <p:cNvPr id="588" name="Picture 432"/>
          <p:cNvPicPr/>
          <p:nvPr/>
        </p:nvPicPr>
        <p:blipFill>
          <a:blip r:embed="rId4"/>
          <a:stretch/>
        </p:blipFill>
        <p:spPr>
          <a:xfrm>
            <a:off x="3512520" y="2930040"/>
            <a:ext cx="1940400" cy="1455120"/>
          </a:xfrm>
          <a:prstGeom prst="rect">
            <a:avLst/>
          </a:prstGeom>
          <a:ln w="0">
            <a:noFill/>
          </a:ln>
        </p:spPr>
      </p:pic>
      <p:pic>
        <p:nvPicPr>
          <p:cNvPr id="589" name="Picture 433"/>
          <p:cNvPicPr/>
          <p:nvPr/>
        </p:nvPicPr>
        <p:blipFill>
          <a:blip r:embed="rId5"/>
          <a:stretch/>
        </p:blipFill>
        <p:spPr>
          <a:xfrm>
            <a:off x="5600160" y="2930040"/>
            <a:ext cx="1940400" cy="1455120"/>
          </a:xfrm>
          <a:prstGeom prst="rect">
            <a:avLst/>
          </a:prstGeom>
          <a:ln w="0">
            <a:noFill/>
          </a:ln>
        </p:spPr>
      </p:pic>
      <p:pic>
        <p:nvPicPr>
          <p:cNvPr id="590" name="Picture 434"/>
          <p:cNvPicPr/>
          <p:nvPr/>
        </p:nvPicPr>
        <p:blipFill>
          <a:blip r:embed="rId6"/>
          <a:stretch/>
        </p:blipFill>
        <p:spPr>
          <a:xfrm>
            <a:off x="7703280" y="2937600"/>
            <a:ext cx="1919880" cy="1439640"/>
          </a:xfrm>
          <a:prstGeom prst="rect">
            <a:avLst/>
          </a:prstGeom>
          <a:ln w="0">
            <a:noFill/>
          </a:ln>
        </p:spPr>
      </p:pic>
      <p:pic>
        <p:nvPicPr>
          <p:cNvPr id="591" name="Picture 435"/>
          <p:cNvPicPr/>
          <p:nvPr/>
        </p:nvPicPr>
        <p:blipFill>
          <a:blip r:embed="rId2"/>
          <a:stretch/>
        </p:blipFill>
        <p:spPr>
          <a:xfrm>
            <a:off x="1728000" y="5666400"/>
            <a:ext cx="1596600" cy="1462680"/>
          </a:xfrm>
          <a:prstGeom prst="rect">
            <a:avLst/>
          </a:prstGeom>
          <a:ln w="0">
            <a:noFill/>
          </a:ln>
        </p:spPr>
      </p:pic>
      <p:pic>
        <p:nvPicPr>
          <p:cNvPr id="592" name="Picture 436"/>
          <p:cNvPicPr/>
          <p:nvPr/>
        </p:nvPicPr>
        <p:blipFill>
          <a:blip r:embed="rId3"/>
          <a:stretch/>
        </p:blipFill>
        <p:spPr>
          <a:xfrm>
            <a:off x="479520" y="5674680"/>
            <a:ext cx="1084680" cy="1446120"/>
          </a:xfrm>
          <a:prstGeom prst="rect">
            <a:avLst/>
          </a:prstGeom>
          <a:ln w="0">
            <a:noFill/>
          </a:ln>
        </p:spPr>
      </p:pic>
      <p:pic>
        <p:nvPicPr>
          <p:cNvPr id="593" name="Picture 437"/>
          <p:cNvPicPr/>
          <p:nvPr/>
        </p:nvPicPr>
        <p:blipFill>
          <a:blip r:embed="rId4"/>
          <a:stretch/>
        </p:blipFill>
        <p:spPr>
          <a:xfrm>
            <a:off x="3493800" y="5670360"/>
            <a:ext cx="1940400" cy="1455120"/>
          </a:xfrm>
          <a:prstGeom prst="rect">
            <a:avLst/>
          </a:prstGeom>
          <a:ln w="0">
            <a:noFill/>
          </a:ln>
        </p:spPr>
      </p:pic>
      <p:pic>
        <p:nvPicPr>
          <p:cNvPr id="594" name="Picture 438"/>
          <p:cNvPicPr/>
          <p:nvPr/>
        </p:nvPicPr>
        <p:blipFill>
          <a:blip r:embed="rId5"/>
          <a:stretch/>
        </p:blipFill>
        <p:spPr>
          <a:xfrm>
            <a:off x="7705440" y="5670360"/>
            <a:ext cx="1940400" cy="1455120"/>
          </a:xfrm>
          <a:prstGeom prst="rect">
            <a:avLst/>
          </a:prstGeom>
          <a:ln w="0">
            <a:noFill/>
          </a:ln>
        </p:spPr>
      </p:pic>
      <p:pic>
        <p:nvPicPr>
          <p:cNvPr id="595" name="Picture 439"/>
          <p:cNvPicPr/>
          <p:nvPr/>
        </p:nvPicPr>
        <p:blipFill>
          <a:blip r:embed="rId6"/>
          <a:stretch/>
        </p:blipFill>
        <p:spPr>
          <a:xfrm>
            <a:off x="5596560" y="5677920"/>
            <a:ext cx="1919880" cy="14396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690255"/>
            <a:ext cx="9071640" cy="5320145"/>
          </a:xfrm>
        </p:spPr>
        <p:txBody>
          <a:bodyPr/>
          <a:lstStyle/>
          <a:p>
            <a:pPr marL="457200" indent="-457200">
              <a:buFont typeface="Arial" panose="020B0604020202020204" pitchFamily="34" charset="0"/>
              <a:buChar char="•"/>
            </a:pPr>
            <a:r>
              <a:rPr lang="en-US" sz="2800" dirty="0"/>
              <a:t>What do we want?</a:t>
            </a:r>
          </a:p>
          <a:p>
            <a:pPr marL="457200" lvl="1" indent="-457200">
              <a:buFont typeface="Wingdings" pitchFamily="2" charset="2"/>
              <a:buChar char="Ø"/>
            </a:pPr>
            <a:r>
              <a:rPr lang="en-US" sz="2800" dirty="0"/>
              <a:t>Good performance (low loss) on training data? </a:t>
            </a:r>
          </a:p>
          <a:p>
            <a:pPr marL="457200" lvl="1" indent="-457200">
              <a:buFont typeface="Wingdings" pitchFamily="2" charset="2"/>
              <a:buChar char="Ø"/>
            </a:pPr>
            <a:r>
              <a:rPr lang="en-US" sz="2800" dirty="0"/>
              <a:t>No, good performance on </a:t>
            </a:r>
            <a:r>
              <a:rPr lang="en-US" sz="2800" dirty="0">
                <a:solidFill>
                  <a:srgbClr val="FF0000"/>
                </a:solidFill>
              </a:rPr>
              <a:t>unseen test data</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Training Data:</a:t>
            </a:r>
          </a:p>
          <a:p>
            <a:pPr marL="457200" lvl="1" indent="-457200">
              <a:buFont typeface="Wingdings" pitchFamily="2" charset="2"/>
              <a:buChar char="Ø"/>
            </a:pPr>
            <a:r>
              <a:rPr lang="en-US" sz="2800" dirty="0"/>
              <a:t>{(x</a:t>
            </a:r>
            <a:r>
              <a:rPr lang="en-US" sz="2800" baseline="-25000" dirty="0"/>
              <a:t>1</a:t>
            </a:r>
            <a:r>
              <a:rPr lang="en-US" sz="2800" dirty="0"/>
              <a:t>,y</a:t>
            </a:r>
            <a:r>
              <a:rPr lang="en-US" sz="2800" baseline="-25000" dirty="0"/>
              <a:t>1</a:t>
            </a:r>
            <a:r>
              <a:rPr lang="en-US" sz="2800" dirty="0"/>
              <a:t>), (x</a:t>
            </a:r>
            <a:r>
              <a:rPr lang="en-US" sz="2800" baseline="-25000" dirty="0"/>
              <a:t>2</a:t>
            </a:r>
            <a:r>
              <a:rPr lang="en-US" sz="2800" dirty="0"/>
              <a:t>,y</a:t>
            </a:r>
            <a:r>
              <a:rPr lang="en-US" sz="2800" baseline="-25000" dirty="0"/>
              <a:t>2</a:t>
            </a:r>
            <a:r>
              <a:rPr lang="en-US" sz="2800" dirty="0"/>
              <a:t>), …, (</a:t>
            </a:r>
            <a:r>
              <a:rPr lang="en-US" sz="2800" dirty="0" err="1"/>
              <a:t>x</a:t>
            </a:r>
            <a:r>
              <a:rPr lang="en-US" sz="2800" baseline="-25000" dirty="0" err="1"/>
              <a:t>N</a:t>
            </a:r>
            <a:r>
              <a:rPr lang="en-US" sz="2800" dirty="0" err="1"/>
              <a:t>,y</a:t>
            </a:r>
            <a:r>
              <a:rPr lang="en-US" sz="2800" baseline="-25000" dirty="0" err="1"/>
              <a:t>N</a:t>
            </a:r>
            <a:r>
              <a:rPr lang="en-US" sz="2800" dirty="0"/>
              <a:t>)}</a:t>
            </a:r>
          </a:p>
          <a:p>
            <a:pPr marL="457200" lvl="1" indent="-457200">
              <a:buFont typeface="Wingdings" pitchFamily="2" charset="2"/>
              <a:buChar char="Ø"/>
            </a:pPr>
            <a:r>
              <a:rPr lang="en-US" sz="2800" dirty="0"/>
              <a:t>Given to us for learning the mapping function f</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Test Data:</a:t>
            </a:r>
          </a:p>
          <a:p>
            <a:pPr marL="457200" lvl="1" indent="-457200">
              <a:buFont typeface="Wingdings" pitchFamily="2" charset="2"/>
              <a:buChar char="Ø"/>
            </a:pPr>
            <a:r>
              <a:rPr lang="en-US" sz="2800" dirty="0"/>
              <a:t>{x</a:t>
            </a:r>
            <a:r>
              <a:rPr lang="en-US" sz="2800" baseline="-25000" dirty="0"/>
              <a:t>1</a:t>
            </a:r>
            <a:r>
              <a:rPr lang="en-US" sz="2800" dirty="0"/>
              <a:t>, x</a:t>
            </a:r>
            <a:r>
              <a:rPr lang="en-US" sz="2800" baseline="-25000" dirty="0"/>
              <a:t>2</a:t>
            </a:r>
            <a:r>
              <a:rPr lang="en-US" sz="2800" dirty="0"/>
              <a:t>, …, </a:t>
            </a:r>
            <a:r>
              <a:rPr lang="en-US" sz="2800" dirty="0" err="1"/>
              <a:t>x</a:t>
            </a:r>
            <a:r>
              <a:rPr lang="en-US" sz="2800" baseline="-25000" dirty="0" err="1"/>
              <a:t>M</a:t>
            </a:r>
            <a:r>
              <a:rPr lang="en-US" sz="2800" dirty="0"/>
              <a:t>}</a:t>
            </a:r>
          </a:p>
          <a:p>
            <a:pPr marL="457200" lvl="1" indent="-457200">
              <a:buFont typeface="Wingdings" pitchFamily="2" charset="2"/>
              <a:buChar char="Ø"/>
            </a:pPr>
            <a:r>
              <a:rPr lang="en-US" sz="2800" dirty="0"/>
              <a:t>Used to see if we have learnt anything </a:t>
            </a:r>
            <a:r>
              <a:rPr lang="ro-RO" sz="3600" dirty="0">
                <a:hlinkClick r:id="rId2"/>
              </a:rPr>
              <a:t>🙈</a:t>
            </a:r>
          </a:p>
        </p:txBody>
      </p:sp>
      <p:sp>
        <p:nvSpPr>
          <p:cNvPr id="2" name="Title 1"/>
          <p:cNvSpPr>
            <a:spLocks noGrp="1"/>
          </p:cNvSpPr>
          <p:nvPr>
            <p:ph type="title"/>
          </p:nvPr>
        </p:nvSpPr>
        <p:spPr/>
        <p:txBody>
          <a:bodyPr/>
          <a:lstStyle/>
          <a:p>
            <a:pPr algn="ctr"/>
            <a:r>
              <a:rPr lang="en-US" dirty="0"/>
              <a:t>Training versus Testing</a:t>
            </a:r>
          </a:p>
        </p:txBody>
      </p:sp>
    </p:spTree>
    <p:extLst>
      <p:ext uri="{BB962C8B-B14F-4D97-AF65-F5344CB8AC3E}">
        <p14:creationId xmlns:p14="http://schemas.microsoft.com/office/powerpoint/2010/main" val="3848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406196"/>
            <a:ext cx="9071640" cy="6153479"/>
          </a:xfrm>
        </p:spPr>
        <p:txBody>
          <a:bodyPr/>
          <a:lstStyle/>
          <a:p>
            <a:pPr marL="571500" indent="-571500">
              <a:buFont typeface="Arial" panose="020B0604020202020204" pitchFamily="34" charset="0"/>
              <a:buChar char="•"/>
            </a:pPr>
            <a:r>
              <a:rPr lang="en-US" sz="2600" dirty="0"/>
              <a:t>How do we measure performance?</a:t>
            </a:r>
          </a:p>
          <a:p>
            <a:endParaRPr lang="en-US" sz="2600" dirty="0"/>
          </a:p>
          <a:p>
            <a:pPr marL="571500" indent="-571500">
              <a:buFont typeface="Arial" panose="020B0604020202020204" pitchFamily="34" charset="0"/>
              <a:buChar char="•"/>
            </a:pPr>
            <a:r>
              <a:rPr lang="en-US" sz="2600" dirty="0"/>
              <a:t>Regression: </a:t>
            </a:r>
          </a:p>
          <a:p>
            <a:pPr marL="342900" lvl="1" indent="-342900">
              <a:buFont typeface="Wingdings" pitchFamily="2" charset="2"/>
              <a:buChar char="Ø"/>
            </a:pPr>
            <a:r>
              <a:rPr lang="en-US" sz="2600" dirty="0"/>
              <a:t>Mean Squared Error (MSE)</a:t>
            </a:r>
          </a:p>
          <a:p>
            <a:pPr marL="342900" lvl="1" indent="-342900">
              <a:buFont typeface="Wingdings" pitchFamily="2" charset="2"/>
              <a:buChar char="Ø"/>
            </a:pPr>
            <a:r>
              <a:rPr lang="en-US" sz="2600" dirty="0"/>
              <a:t>Mean Absolute Error (MAE)</a:t>
            </a:r>
          </a:p>
          <a:p>
            <a:pPr marL="571500" indent="-571500">
              <a:buFont typeface="Arial" panose="020B0604020202020204" pitchFamily="34" charset="0"/>
              <a:buChar char="•"/>
            </a:pPr>
            <a:endParaRPr lang="en-US" sz="2600" dirty="0"/>
          </a:p>
          <a:p>
            <a:pPr marL="571500" indent="-571500">
              <a:buFont typeface="Arial" panose="020B0604020202020204" pitchFamily="34" charset="0"/>
              <a:buChar char="•"/>
            </a:pPr>
            <a:r>
              <a:rPr lang="en-US" sz="2600" dirty="0"/>
              <a:t>Classification: </a:t>
            </a:r>
          </a:p>
          <a:p>
            <a:pPr marL="342900" lvl="1" indent="-342900">
              <a:buFont typeface="Wingdings" pitchFamily="2" charset="2"/>
              <a:buChar char="Ø"/>
            </a:pPr>
            <a:r>
              <a:rPr lang="en-US" sz="2600" dirty="0"/>
              <a:t>Misclassification rate</a:t>
            </a:r>
          </a:p>
          <a:p>
            <a:pPr marL="342900" lvl="1" indent="-342900">
              <a:buFont typeface="Wingdings" pitchFamily="2" charset="2"/>
              <a:buChar char="Ø"/>
            </a:pPr>
            <a:r>
              <a:rPr lang="en-US" sz="2600" dirty="0"/>
              <a:t>Weighted misclassification rate via a cost matrix</a:t>
            </a:r>
          </a:p>
          <a:p>
            <a:pPr marL="571500" indent="-571500">
              <a:buFont typeface="Wingdings" pitchFamily="2" charset="2"/>
              <a:buChar char="Ø"/>
            </a:pPr>
            <a:endParaRPr lang="en-US" sz="2600" dirty="0"/>
          </a:p>
          <a:p>
            <a:pPr marL="342900" lvl="1" indent="-342900">
              <a:buFont typeface="Wingdings" pitchFamily="2" charset="2"/>
              <a:buChar char="Ø"/>
            </a:pPr>
            <a:r>
              <a:rPr lang="en-US" sz="2600" dirty="0"/>
              <a:t>Binary classification:</a:t>
            </a:r>
          </a:p>
          <a:p>
            <a:pPr lvl="2"/>
            <a:r>
              <a:rPr lang="en-US" sz="2600" dirty="0"/>
              <a:t>True Positive, False Positive, True Negative, False Negative</a:t>
            </a:r>
          </a:p>
          <a:p>
            <a:pPr marL="342900" lvl="2" indent="-342900">
              <a:buFont typeface="Wingdings" pitchFamily="2" charset="2"/>
              <a:buChar char="Ø"/>
            </a:pPr>
            <a:endParaRPr lang="en-US" sz="2600" dirty="0"/>
          </a:p>
          <a:p>
            <a:pPr marL="342900" lvl="1" indent="-342900">
              <a:buFont typeface="Wingdings" pitchFamily="2" charset="2"/>
              <a:buChar char="Ø"/>
            </a:pPr>
            <a:r>
              <a:rPr lang="en-US" sz="2600" dirty="0"/>
              <a:t>Multi-class classification:</a:t>
            </a:r>
          </a:p>
          <a:p>
            <a:pPr lvl="2"/>
            <a:r>
              <a:rPr lang="en-US" sz="2600" dirty="0"/>
              <a:t>Confusion Matrix</a:t>
            </a:r>
          </a:p>
          <a:p>
            <a:pPr marL="285750" lvl="1" indent="-285750">
              <a:buFont typeface="Arial" panose="020B0604020202020204" pitchFamily="34" charset="0"/>
              <a:buChar char="•"/>
            </a:pPr>
            <a:endParaRPr lang="en-US" sz="2600" dirty="0"/>
          </a:p>
        </p:txBody>
      </p:sp>
      <p:sp>
        <p:nvSpPr>
          <p:cNvPr id="2" name="Title 1"/>
          <p:cNvSpPr>
            <a:spLocks noGrp="1"/>
          </p:cNvSpPr>
          <p:nvPr>
            <p:ph type="title"/>
          </p:nvPr>
        </p:nvSpPr>
        <p:spPr/>
        <p:txBody>
          <a:bodyPr/>
          <a:lstStyle/>
          <a:p>
            <a:pPr algn="ctr"/>
            <a:r>
              <a:rPr lang="en-US" dirty="0"/>
              <a:t>Loss / Error Functions</a:t>
            </a:r>
          </a:p>
        </p:txBody>
      </p:sp>
    </p:spTree>
    <p:extLst>
      <p:ext uri="{BB962C8B-B14F-4D97-AF65-F5344CB8AC3E}">
        <p14:creationId xmlns:p14="http://schemas.microsoft.com/office/powerpoint/2010/main" val="3139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11217</TotalTime>
  <Words>3030</Words>
  <Application>Microsoft Macintosh PowerPoint</Application>
  <PresentationFormat>Custom</PresentationFormat>
  <Paragraphs>771</Paragraphs>
  <Slides>75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Cambria Math</vt:lpstr>
      <vt:lpstr>cmsy10</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Basic Steps of Supervised Learning</vt:lpstr>
      <vt:lpstr>Classification into Banana or Furbish</vt:lpstr>
      <vt:lpstr>Training versus Testing</vt:lpstr>
      <vt:lpstr>Loss / Error Functions</vt:lpstr>
      <vt:lpstr>Errors</vt:lpstr>
      <vt:lpstr>Error Decomposition</vt:lpstr>
      <vt:lpstr>Error Decomposition</vt:lpstr>
      <vt:lpstr>Bias-Variance Trade-off</vt:lpstr>
      <vt:lpstr>Bias-Variance Trade-off</vt:lpstr>
      <vt:lpstr>Bias-Variance Trade-off</vt:lpstr>
      <vt:lpstr>PowerPoint Presentation</vt:lpstr>
      <vt:lpstr>PowerPoint Presentation</vt:lpstr>
      <vt:lpstr>PowerPoint Presentation</vt:lpstr>
      <vt:lpstr>Procedural View</vt:lpstr>
      <vt:lpstr>Statistical Estimation View</vt:lpstr>
      <vt:lpstr>Important Concepts</vt:lpstr>
      <vt:lpstr>Guarantees</vt:lpstr>
      <vt:lpstr>Probabilities (recap)</vt:lpstr>
      <vt:lpstr>Axioms of Probability (recap)</vt:lpstr>
      <vt:lpstr>Conditional Probabilities (recap)</vt:lpstr>
      <vt:lpstr>PowerPoint Presentation</vt:lpstr>
      <vt:lpstr>Bayes Rule</vt:lpstr>
      <vt:lpstr>Bayes Rule</vt:lpstr>
      <vt:lpstr>Monty Hall Problem</vt:lpstr>
      <vt:lpstr>Monty Hall Problem</vt:lpstr>
      <vt:lpstr>Monty Hall Problem</vt:lpstr>
      <vt:lpstr>Optimal classifier</vt:lpstr>
      <vt:lpstr>Optimal classifier</vt:lpstr>
      <vt:lpstr>Optimal classifier</vt:lpstr>
      <vt:lpstr>Independence to the rescue</vt:lpstr>
      <vt:lpstr>Naïve Bayes assumption</vt:lpstr>
      <vt:lpstr>Naïve Bayes classifier</vt:lpstr>
      <vt:lpstr>Estimating parameters of NB</vt:lpstr>
      <vt:lpstr>In-class demo</vt:lpstr>
      <vt:lpstr>Violating the NB assumption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Radu Ionescu</cp:lastModifiedBy>
  <cp:revision>441</cp:revision>
  <dcterms:created xsi:type="dcterms:W3CDTF">2016-10-12T16:27:10Z</dcterms:created>
  <dcterms:modified xsi:type="dcterms:W3CDTF">2021-10-21T10:03:59Z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Custom</vt:lpwstr>
  </property>
  <property fmtid="{D5CDD505-2E9C-101B-9397-08002B2CF9AE}" pid="4" name="Slides">
    <vt:i4>73</vt:i4>
  </property>
</Properties>
</file>